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 r:id="rId48" id="298"/>
    <p:sldId r:id="rId49" id="299"/>
    <p:sldId r:id="rId50" id="300"/>
    <p:sldId r:id="rId51" id="301"/>
    <p:sldId r:id="rId52" id="302"/>
    <p:sldId r:id="rId53" id="303"/>
    <p:sldId r:id="rId54" id="304"/>
    <p:sldId r:id="rId55" id="305"/>
    <p:sldId r:id="rId56" id="306"/>
    <p:sldId r:id="rId57" id="307"/>
    <p:sldId r:id="rId58" id="308"/>
    <p:sldId r:id="rId59" id="309"/>
    <p:sldId r:id="rId60" id="310"/>
    <p:sldId r:id="rId61" id="311"/>
    <p:sldId r:id="rId62" id="312"/>
    <p:sldId r:id="rId63" id="313"/>
    <p:sldId r:id="rId64" id="314"/>
    <p:sldId r:id="rId65" id="315"/>
    <p:sldId r:id="rId66" id="316"/>
    <p:sldId r:id="rId67" id="317"/>
    <p:sldId r:id="rId68" id="318"/>
    <p:sldId r:id="rId69" id="319"/>
    <p:sldId r:id="rId70" id="320"/>
    <p:sldId r:id="rId71" id="321"/>
    <p:sldId r:id="rId72" id="322"/>
    <p:sldId r:id="rId73" id="323"/>
    <p:sldId r:id="rId74" id="324"/>
    <p:sldId r:id="rId75" id="325"/>
    <p:sldId r:id="rId76" id="326"/>
  </p:sldIdLst>
  <p:sldSz cx="9144000" cy="6858000" type="screen4x3"/>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914400" latinLnBrk="0" marL="0" rtl="0">
      <a:defRPr kern="1200" sz="1800">
        <a:solidFill>
          <a:schemeClr val="tx1"/>
        </a:solidFill>
        <a:uFillTx/>
        <a:latin typeface="+mn-lt"/>
        <a:ea typeface="+mn-ea"/>
        <a:cs typeface="+mn-cs"/>
      </a:defRPr>
    </a:lvl1pPr>
    <a:lvl2pPr algn="l" defTabSz="914400" latinLnBrk="0" marL="457200" rtl="0">
      <a:defRPr kern="1200" sz="1800">
        <a:solidFill>
          <a:schemeClr val="tx1"/>
        </a:solidFill>
        <a:uFillTx/>
        <a:latin typeface="+mn-lt"/>
        <a:ea typeface="+mn-ea"/>
        <a:cs typeface="+mn-cs"/>
      </a:defRPr>
    </a:lvl2pPr>
    <a:lvl3pPr algn="l" defTabSz="914400" latinLnBrk="0" marL="914400" rtl="0">
      <a:defRPr kern="1200" sz="1800">
        <a:solidFill>
          <a:schemeClr val="tx1"/>
        </a:solidFill>
        <a:uFillTx/>
        <a:latin typeface="+mn-lt"/>
        <a:ea typeface="+mn-ea"/>
        <a:cs typeface="+mn-cs"/>
      </a:defRPr>
    </a:lvl3pPr>
    <a:lvl4pPr algn="l" defTabSz="914400" latinLnBrk="0" marL="1371600" rtl="0">
      <a:defRPr kern="1200" sz="1800">
        <a:solidFill>
          <a:schemeClr val="tx1"/>
        </a:solidFill>
        <a:uFillTx/>
        <a:latin typeface="+mn-lt"/>
        <a:ea typeface="+mn-ea"/>
        <a:cs typeface="+mn-cs"/>
      </a:defRPr>
    </a:lvl4pPr>
    <a:lvl5pPr algn="l" defTabSz="914400" latinLnBrk="0" marL="1828800" rtl="0">
      <a:defRPr kern="1200" sz="1800">
        <a:solidFill>
          <a:schemeClr val="tx1"/>
        </a:solidFill>
        <a:uFillTx/>
        <a:latin typeface="+mn-lt"/>
        <a:ea typeface="+mn-ea"/>
        <a:cs typeface="+mn-cs"/>
      </a:defRPr>
    </a:lvl5pPr>
    <a:lvl6pPr algn="l" defTabSz="914400" latinLnBrk="0" marL="2286000" rtl="0">
      <a:defRPr kern="1200" sz="1800">
        <a:solidFill>
          <a:schemeClr val="tx1"/>
        </a:solidFill>
        <a:uFillTx/>
        <a:latin typeface="+mn-lt"/>
        <a:ea typeface="+mn-ea"/>
        <a:cs typeface="+mn-cs"/>
      </a:defRPr>
    </a:lvl6pPr>
    <a:lvl7pPr algn="l" defTabSz="914400" latinLnBrk="0" marL="2743200" rtl="0">
      <a:defRPr kern="1200" sz="1800">
        <a:solidFill>
          <a:schemeClr val="tx1"/>
        </a:solidFill>
        <a:uFillTx/>
        <a:latin typeface="+mn-lt"/>
        <a:ea typeface="+mn-ea"/>
        <a:cs typeface="+mn-cs"/>
      </a:defRPr>
    </a:lvl7pPr>
    <a:lvl8pPr algn="l" defTabSz="914400" latinLnBrk="0" marL="3200400" rtl="0">
      <a:defRPr kern="1200" sz="1800">
        <a:solidFill>
          <a:schemeClr val="tx1"/>
        </a:solidFill>
        <a:uFillTx/>
        <a:latin typeface="+mn-lt"/>
        <a:ea typeface="+mn-ea"/>
        <a:cs typeface="+mn-cs"/>
      </a:defRPr>
    </a:lvl8pPr>
    <a:lvl9pPr algn="l" defTabSz="914400"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rgbClr val="FF0000"/>
    </p:penClr>
  </p:showPr>
</p:presentationPr>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a:tblStyle styleId="{5C22544A-7EE6-4342-B048-85BDC9FD1C3A}" styleName="Средний стиль 2 - акцент 1">
    <a:wholeTbl>
      <a:tcTxStyle>
        <a:fontRef idx="minor">
          <a:srgbClr val="000000"/>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cmpd="sng" w="38100">
              <a:solidFill>
                <a:schemeClr val="lt1"/>
              </a:solidFill>
            </a:ln>
          </a:top>
        </a:tcBdr>
        <a:fill>
          <a:solidFill>
            <a:schemeClr val="accent1"/>
          </a:solidFill>
        </a:fill>
      </a:tcStyle>
    </a:lastRow>
    <a:firstRow>
      <a:tcTxStyle b="on">
        <a:fontRef idx="minor">
          <a:srgbClr val="000000"/>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lastView="sldThumbnailView">
  <p:normalViewPr>
    <p:restoredLeft autoAdjust="0" sz="15588"/>
    <p:restoredTop autoAdjust="0" sz="94709"/>
  </p:normalViewPr>
  <p:slideViewPr>
    <p:cSldViewPr>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63"/>
          <a:sy d="100" n="63"/>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1380" y="48"/>
      </p:cViewPr>
      <p:guideLst>
        <p:guide orient="horz" pos="2160"/>
        <p:guide pos="2880"/>
      </p:guideLst>
    </p:cSldViewPr>
  </p:slideViewPr>
  <p:outline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33"/>
        <a:sy d="100" n="33"/>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72" y="888"/>
    </p:cViewPr>
  </p:outlin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00"/>
        <a:sy d="100" n="10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slides/slide23.xml" Type="http://schemas.openxmlformats.org/officeDocument/2006/relationships/slide"></Relationship><Relationship Id="rId29" Target="slides/slide24.xml" Type="http://schemas.openxmlformats.org/officeDocument/2006/relationships/slide"></Relationship><Relationship Id="rId30" Target="slides/slide25.xml" Type="http://schemas.openxmlformats.org/officeDocument/2006/relationships/slide"></Relationship><Relationship Id="rId31" Target="slides/slide26.xml" Type="http://schemas.openxmlformats.org/officeDocument/2006/relationships/slide"></Relationship><Relationship Id="rId32" Target="slides/slide27.xml" Type="http://schemas.openxmlformats.org/officeDocument/2006/relationships/slide"></Relationship><Relationship Id="rId33" Target="slides/slide28.xml" Type="http://schemas.openxmlformats.org/officeDocument/2006/relationships/slide"></Relationship><Relationship Id="rId34" Target="slides/slide29.xml" Type="http://schemas.openxmlformats.org/officeDocument/2006/relationships/slide"></Relationship><Relationship Id="rId35" Target="slides/slide30.xml" Type="http://schemas.openxmlformats.org/officeDocument/2006/relationships/slide"></Relationship><Relationship Id="rId36" Target="slides/slide31.xml" Type="http://schemas.openxmlformats.org/officeDocument/2006/relationships/slide"></Relationship><Relationship Id="rId37" Target="slides/slide32.xml" Type="http://schemas.openxmlformats.org/officeDocument/2006/relationships/slide"></Relationship><Relationship Id="rId38" Target="slides/slide33.xml" Type="http://schemas.openxmlformats.org/officeDocument/2006/relationships/slide"></Relationship><Relationship Id="rId39" Target="slides/slide34.xml" Type="http://schemas.openxmlformats.org/officeDocument/2006/relationships/slide"></Relationship><Relationship Id="rId40" Target="slides/slide35.xml" Type="http://schemas.openxmlformats.org/officeDocument/2006/relationships/slide"></Relationship><Relationship Id="rId41" Target="slides/slide36.xml" Type="http://schemas.openxmlformats.org/officeDocument/2006/relationships/slide"></Relationship><Relationship Id="rId42" Target="slides/slide37.xml" Type="http://schemas.openxmlformats.org/officeDocument/2006/relationships/slide"></Relationship><Relationship Id="rId43" Target="slides/slide38.xml" Type="http://schemas.openxmlformats.org/officeDocument/2006/relationships/slide"></Relationship><Relationship Id="rId44" Target="slides/slide39.xml" Type="http://schemas.openxmlformats.org/officeDocument/2006/relationships/slide"></Relationship><Relationship Id="rId45" Target="slides/slide40.xml" Type="http://schemas.openxmlformats.org/officeDocument/2006/relationships/slide"></Relationship><Relationship Id="rId46" Target="slides/slide41.xml" Type="http://schemas.openxmlformats.org/officeDocument/2006/relationships/slide"></Relationship><Relationship Id="rId47" Target="slides/slide42.xml" Type="http://schemas.openxmlformats.org/officeDocument/2006/relationships/slide"></Relationship><Relationship Id="rId48" Target="slides/slide43.xml" Type="http://schemas.openxmlformats.org/officeDocument/2006/relationships/slide"></Relationship><Relationship Id="rId49" Target="slides/slide44.xml" Type="http://schemas.openxmlformats.org/officeDocument/2006/relationships/slide"></Relationship><Relationship Id="rId50" Target="slides/slide45.xml" Type="http://schemas.openxmlformats.org/officeDocument/2006/relationships/slide"></Relationship><Relationship Id="rId51" Target="slides/slide46.xml" Type="http://schemas.openxmlformats.org/officeDocument/2006/relationships/slide"></Relationship><Relationship Id="rId52" Target="slides/slide47.xml" Type="http://schemas.openxmlformats.org/officeDocument/2006/relationships/slide"></Relationship><Relationship Id="rId53" Target="slides/slide48.xml" Type="http://schemas.openxmlformats.org/officeDocument/2006/relationships/slide"></Relationship><Relationship Id="rId54" Target="slides/slide49.xml" Type="http://schemas.openxmlformats.org/officeDocument/2006/relationships/slide"></Relationship><Relationship Id="rId55" Target="slides/slide50.xml" Type="http://schemas.openxmlformats.org/officeDocument/2006/relationships/slide"></Relationship><Relationship Id="rId56" Target="slides/slide51.xml" Type="http://schemas.openxmlformats.org/officeDocument/2006/relationships/slide"></Relationship><Relationship Id="rId57" Target="slides/slide52.xml" Type="http://schemas.openxmlformats.org/officeDocument/2006/relationships/slide"></Relationship><Relationship Id="rId58" Target="slides/slide53.xml" Type="http://schemas.openxmlformats.org/officeDocument/2006/relationships/slide"></Relationship><Relationship Id="rId59" Target="slides/slide54.xml" Type="http://schemas.openxmlformats.org/officeDocument/2006/relationships/slide"></Relationship><Relationship Id="rId60" Target="slides/slide55.xml" Type="http://schemas.openxmlformats.org/officeDocument/2006/relationships/slide"></Relationship><Relationship Id="rId61" Target="slides/slide56.xml" Type="http://schemas.openxmlformats.org/officeDocument/2006/relationships/slide"></Relationship><Relationship Id="rId62" Target="slides/slide57.xml" Type="http://schemas.openxmlformats.org/officeDocument/2006/relationships/slide"></Relationship><Relationship Id="rId63" Target="slides/slide58.xml" Type="http://schemas.openxmlformats.org/officeDocument/2006/relationships/slide"></Relationship><Relationship Id="rId64" Target="slides/slide59.xml" Type="http://schemas.openxmlformats.org/officeDocument/2006/relationships/slide"></Relationship><Relationship Id="rId65" Target="slides/slide60.xml" Type="http://schemas.openxmlformats.org/officeDocument/2006/relationships/slide"></Relationship><Relationship Id="rId66" Target="slides/slide61.xml" Type="http://schemas.openxmlformats.org/officeDocument/2006/relationships/slide"></Relationship><Relationship Id="rId67" Target="slides/slide62.xml" Type="http://schemas.openxmlformats.org/officeDocument/2006/relationships/slide"></Relationship><Relationship Id="rId68" Target="slides/slide63.xml" Type="http://schemas.openxmlformats.org/officeDocument/2006/relationships/slide"></Relationship><Relationship Id="rId69" Target="slides/slide64.xml" Type="http://schemas.openxmlformats.org/officeDocument/2006/relationships/slide"></Relationship><Relationship Id="rId70" Target="slides/slide65.xml" Type="http://schemas.openxmlformats.org/officeDocument/2006/relationships/slide"></Relationship><Relationship Id="rId71" Target="slides/slide66.xml" Type="http://schemas.openxmlformats.org/officeDocument/2006/relationships/slide"></Relationship><Relationship Id="rId72" Target="slides/slide67.xml" Type="http://schemas.openxmlformats.org/officeDocument/2006/relationships/slide"></Relationship><Relationship Id="rId73" Target="slides/slide68.xml" Type="http://schemas.openxmlformats.org/officeDocument/2006/relationships/slide"></Relationship><Relationship Id="rId74" Target="slides/slide69.xml" Type="http://schemas.openxmlformats.org/officeDocument/2006/relationships/slide"></Relationship><Relationship Id="rId75" Target="slides/slide70.xml" Type="http://schemas.openxmlformats.org/officeDocument/2006/relationships/slide"></Relationship><Relationship Id="rId76" Target="slides/slide71.xml" Type="http://schemas.openxmlformats.org/officeDocument/2006/relationships/slide"></Relationship><Relationship Id="rId77"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Верхний колонтитул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sz="quarter"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l">
              <a:defRPr sz="1200">
                <a:uFillTx/>
              </a:defRPr>
            </a:lvl1pPr>
          </a:lstStyle>
          <a:p>
            <a:endParaRPr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Дата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r">
              <a:defRPr sz="1200">
                <a:uFillTx/>
              </a:defRPr>
            </a:lvl1pPr>
          </a:lstStyle>
          <a:p>
            <a:fld id="{A06ADDAC-07C3-4E03-8A0F-F88274F04B3C}" type="datetimeFigureOut">
              <a:rPr lang="ru-RU" smtClean="0">
                <a:uFillTx/>
              </a:rPr>
              <a:t>17.09.2020</a:t>
            </a:fld>
            <a:endParaRPr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Образ слайда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000" y="685800"/>
            <a:ext cx="4572000" cy="3429000"/>
          </a:xfrm>
          <a:prstGeom prst="rect">
            <a:avLst/>
          </a:prstGeom>
          <a:noFill/>
          <a:ln w="12700">
            <a:solidFill>
              <a:srgbClr val="000000"/>
            </a:solid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p>
            <a:endParaRPr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Заметки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p>
            <a:pPr lvl="0"/>
            <a:r>
              <a:rPr lang="ru-RU">
                <a:uFillTx/>
              </a:rPr>
              <a:t>Образец текста</a:t>
            </a:r>
          </a:p>
          <a:p>
            <a:pPr lvl="1"/>
            <a:r>
              <a:rPr lang="ru-RU">
                <a:uFillTx/>
              </a:rPr>
              <a:t>Второй уровень</a:t>
            </a:r>
          </a:p>
          <a:p>
            <a:pPr lvl="2"/>
            <a:r>
              <a:rPr lang="ru-RU">
                <a:uFillTx/>
              </a:rPr>
              <a:t>Третий уровень</a:t>
            </a:r>
          </a:p>
          <a:p>
            <a:pPr lvl="3"/>
            <a:r>
              <a:rPr lang="ru-RU">
                <a:uFillTx/>
              </a:rPr>
              <a:t>Четвертый уровень</a:t>
            </a:r>
          </a:p>
          <a:p>
            <a:pPr lvl="4"/>
            <a:r>
              <a:rPr lang="ru-RU">
                <a:uFillTx/>
              </a:rPr>
              <a:t>Пятый уровень</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Нижний колонтитул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l">
              <a:defRPr sz="1200">
                <a:uFillTx/>
              </a:defRPr>
            </a:lvl1pPr>
          </a:lstStyle>
          <a:p>
            <a:endParaRPr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Номер слайда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r">
              <a:defRPr sz="1200">
                <a:uFillTx/>
              </a:defRPr>
            </a:lvl1pPr>
          </a:lstStyle>
          <a:p>
            <a:fld id="{4A21DD71-C876-4A1E-8045-2A34D673FABB}" type="slidenum">
              <a:rPr lang="ru-RU" smtClean="0">
                <a:uFillTx/>
              </a:rPr>
              <a:t>‹#›</a:t>
            </a:fld>
            <a:endParaRPr lang="ru-RU">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latinLnBrk="0" marL="0" rtl="0">
      <a:defRPr kern="1200" sz="1200">
        <a:solidFill>
          <a:schemeClr val="tx1"/>
        </a:solidFill>
        <a:uFillTx/>
        <a:latin typeface="+mn-lt"/>
        <a:ea typeface="+mn-ea"/>
        <a:cs typeface="+mn-cs"/>
      </a:defRPr>
    </a:lvl1pPr>
    <a:lvl2pPr algn="l" defTabSz="914400" eaLnBrk="1" hangingPunct="1" latinLnBrk="0" marL="457200" rtl="0">
      <a:defRPr kern="1200" sz="1200">
        <a:solidFill>
          <a:schemeClr val="tx1"/>
        </a:solidFill>
        <a:uFillTx/>
        <a:latin typeface="+mn-lt"/>
        <a:ea typeface="+mn-ea"/>
        <a:cs typeface="+mn-cs"/>
      </a:defRPr>
    </a:lvl2pPr>
    <a:lvl3pPr algn="l" defTabSz="914400" eaLnBrk="1" hangingPunct="1" latinLnBrk="0" marL="914400" rtl="0">
      <a:defRPr kern="1200" sz="1200">
        <a:solidFill>
          <a:schemeClr val="tx1"/>
        </a:solidFill>
        <a:uFillTx/>
        <a:latin typeface="+mn-lt"/>
        <a:ea typeface="+mn-ea"/>
        <a:cs typeface="+mn-cs"/>
      </a:defRPr>
    </a:lvl3pPr>
    <a:lvl4pPr algn="l" defTabSz="914400" eaLnBrk="1" hangingPunct="1" latinLnBrk="0" marL="1371600" rtl="0">
      <a:defRPr kern="1200" sz="1200">
        <a:solidFill>
          <a:schemeClr val="tx1"/>
        </a:solidFill>
        <a:uFillTx/>
        <a:latin typeface="+mn-lt"/>
        <a:ea typeface="+mn-ea"/>
        <a:cs typeface="+mn-cs"/>
      </a:defRPr>
    </a:lvl4pPr>
    <a:lvl5pPr algn="l" defTabSz="914400" eaLnBrk="1" hangingPunct="1" latinLnBrk="0" marL="1828800" rtl="0">
      <a:defRPr kern="1200" sz="1200">
        <a:solidFill>
          <a:schemeClr val="tx1"/>
        </a:solidFill>
        <a:uFillTx/>
        <a:latin typeface="+mn-lt"/>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3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4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45.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Образ слайда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Заметки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l" defTabSz="914400" eaLnBrk="1" fontAlgn="auto" hangingPunct="1" indent="0" latinLnBrk="0" marL="0" marR="0" rtl="0">
              <a:lnSpc>
                <a:spcPct val="100000"/>
              </a:lnSpc>
              <a:spcBef>
                <a:spcPts val="0"/>
              </a:spcBef>
              <a:spcAft>
                <a:spcPts val="0"/>
              </a:spcAft>
              <a:buFontTx/>
              <a:buNone/>
              <a:defRPr>
                <a:uFillTx/>
              </a:defRPr>
            </a:pPr>
            <a:r>
              <a:rPr dirty="0" lang="en-US" sz="1200">
                <a:uFillTx/>
              </a:rPr>
              <a:t>https://www.google.com/imgres?imgurl=https%3A%2F%2Fwww.nysora.com%2Fwp-content%2Fuploads%2F2018%2F09%2F24x01.jpg&amp;imgrefurl=https%3A%2F%2Fwww.nysora.com%2Fregional-anesthesia-for-specific-surgical-procedures%2Fabdomen%2Fepidural-anesthesia-analgesia%2F&amp;tbnid=4lEHgHwyFLaMVM&amp;vet=12ahUKEwjd4-LNpePrAhUEf5oKHXacClwQMygCegUIARCWAQ..</a:t>
            </a:r>
            <a:r>
              <a:rPr dirty="0" err="1" lang="en-US" sz="1200">
                <a:uFillTx/>
              </a:rPr>
              <a:t>i&amp;docid</a:t>
            </a:r>
            <a:r>
              <a:rPr dirty="0" lang="en-US" sz="1200">
                <a:uFillTx/>
              </a:rPr>
              <a:t>=I57Q8Ff_xxZihM&amp;w=1555&amp;h=2000&amp;q=epidural%20analgesia%20&amp;hl=</a:t>
            </a:r>
            <a:r>
              <a:rPr dirty="0" err="1" lang="en-US" sz="1200">
                <a:uFillTx/>
              </a:rPr>
              <a:t>ru&amp;ved</a:t>
            </a:r>
            <a:r>
              <a:rPr dirty="0" lang="en-US" sz="1200">
                <a:uFillTx/>
              </a:rPr>
              <a:t>=2ahUKEwjd4-LNpePrAhUEf5oKHXacClwQMygCegUIARCWAQ</a:t>
            </a:r>
            <a:endParaRPr dirty="0" lang="ru-RU" sz="1200">
              <a:uFillTx/>
            </a:endParaRPr>
          </a:p>
          <a:p>
            <a:endParaRPr dirty="0"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Номер слайда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A21DD71-C876-4A1E-8045-2A34D673FABB}" type="slidenum">
              <a:rPr lang="ru-RU" smtClean="0">
                <a:uFillTx/>
              </a:rPr>
              <a:t>33</a:t>
            </a:fld>
            <a:endParaRPr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Образ слайда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Заметки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endParaRPr dirty="0"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Номер слайда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A21DD71-C876-4A1E-8045-2A34D673FABB}" type="slidenum">
              <a:rPr lang="ru-RU" smtClean="0">
                <a:uFillTx/>
              </a:rPr>
              <a:t>44</a:t>
            </a:fld>
            <a:endParaRPr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Образ слайда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Заметки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l" defTabSz="914400" eaLnBrk="1" fontAlgn="auto" hangingPunct="1" indent="0" latinLnBrk="0" marL="0" marR="0" rtl="0">
              <a:lnSpc>
                <a:spcPct val="100000"/>
              </a:lnSpc>
              <a:spcBef>
                <a:spcPts val="0"/>
              </a:spcBef>
              <a:spcAft>
                <a:spcPts val="0"/>
              </a:spcAft>
              <a:buFontTx/>
              <a:buNone/>
              <a:defRPr>
                <a:uFillTx/>
              </a:defRPr>
            </a:pPr>
            <a:r>
              <a:rPr dirty="0" lang="en-US">
                <a:uFillTx/>
              </a:rPr>
              <a:t>https://www.alamy.com/magendie-portrait-by-paulin-jean-baptiste-gurin-franois-magendie-1783-1855-was-a-french-physiologist-considered-a-pioneer-of-experimental-physiology-he-conducted-a-number-of-experiments-on-the-nervous-system-in-particular-verifying-the-differentiation-between-sensory-and-motor-nerves-in-the-spinal-cord-the-bell-magendie-law-the-english-claimed-that-bell-published-his-discoveries-first-and-that-magendie-stole-his-experiments-magendie-was-a-notorious-vivisector-shocking-even-many-of-his-contemporaries-with-the-live-dissections-that-he-performed-at-public-lectures-in-physiology-he-wa-image352825529.html</a:t>
            </a:r>
            <a:endParaRPr dirty="0" lang="ru-RU">
              <a:uFillTx/>
            </a:endParaRPr>
          </a:p>
          <a:p>
            <a:endParaRPr dirty="0"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Номер слайда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A21DD71-C876-4A1E-8045-2A34D673FABB}" type="slidenum">
              <a:rPr lang="ru-RU" smtClean="0">
                <a:uFillTx/>
              </a:rPr>
              <a:t>45</a:t>
            </a:fld>
            <a:endParaRPr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130425"/>
            <a:ext cx="7772400" cy="14700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3886200"/>
            <a:ext cx="6400800" cy="1752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indent="0" marL="0">
              <a:buNone/>
              <a:defRPr>
                <a:solidFill>
                  <a:schemeClr val="tx1">
                    <a:tint val="75000"/>
                  </a:schemeClr>
                </a:solidFill>
                <a:uFillTx/>
              </a:defRPr>
            </a:lvl1pPr>
            <a:lvl2pPr algn="ctr" indent="0" marL="457200">
              <a:buNone/>
              <a:defRPr>
                <a:solidFill>
                  <a:schemeClr val="tx1">
                    <a:tint val="75000"/>
                  </a:schemeClr>
                </a:solidFill>
                <a:uFillTx/>
              </a:defRPr>
            </a:lvl2pPr>
            <a:lvl3pPr algn="ctr" indent="0" marL="914400">
              <a:buNone/>
              <a:defRPr>
                <a:solidFill>
                  <a:schemeClr val="tx1">
                    <a:tint val="75000"/>
                  </a:schemeClr>
                </a:solidFill>
                <a:uFillTx/>
              </a:defRPr>
            </a:lvl3pPr>
            <a:lvl4pPr algn="ctr" indent="0" marL="1371600">
              <a:buNone/>
              <a:defRPr>
                <a:solidFill>
                  <a:schemeClr val="tx1">
                    <a:tint val="75000"/>
                  </a:schemeClr>
                </a:solidFill>
                <a:uFillTx/>
              </a:defRPr>
            </a:lvl4pPr>
            <a:lvl5pPr algn="ctr" indent="0" marL="1828800">
              <a:buNone/>
              <a:defRPr>
                <a:solidFill>
                  <a:schemeClr val="tx1">
                    <a:tint val="75000"/>
                  </a:schemeClr>
                </a:solidFill>
                <a:uFillTx/>
              </a:defRPr>
            </a:lvl5pPr>
            <a:lvl6pPr algn="ctr" indent="0" marL="2286000">
              <a:buNone/>
              <a:defRPr>
                <a:solidFill>
                  <a:schemeClr val="tx1">
                    <a:tint val="75000"/>
                  </a:schemeClr>
                </a:solidFill>
                <a:uFillTx/>
              </a:defRPr>
            </a:lvl6pPr>
            <a:lvl7pPr algn="ctr" indent="0" marL="2743200">
              <a:buNone/>
              <a:defRPr>
                <a:solidFill>
                  <a:schemeClr val="tx1">
                    <a:tint val="75000"/>
                  </a:schemeClr>
                </a:solidFill>
                <a:uFillTx/>
              </a:defRPr>
            </a:lvl7pPr>
            <a:lvl8pPr algn="ctr" indent="0" marL="3200400">
              <a:buNone/>
              <a:defRPr>
                <a:solidFill>
                  <a:schemeClr val="tx1">
                    <a:tint val="75000"/>
                  </a:schemeClr>
                </a:solidFill>
                <a:uFillTx/>
              </a:defRPr>
            </a:lvl8pPr>
            <a:lvl9pPr algn="ctr" indent="0" marL="3657600">
              <a:buNone/>
              <a:defRPr>
                <a:solidFill>
                  <a:schemeClr val="tx1">
                    <a:tint val="75000"/>
                  </a:schemeClr>
                </a:solidFill>
                <a:uFillTx/>
              </a:defRPr>
            </a:lvl9pPr>
          </a:lstStyle>
          <a:p>
            <a:r>
              <a:rPr lang="en-US">
                <a:uFillTx/>
              </a:rPr>
              <a:t>Click to edit Master subtitle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29400" y="274638"/>
            <a:ext cx="2057400" cy="58515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n-US">
                <a:uFillTx/>
              </a:rPr>
              <a:t>Click to add title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74638"/>
            <a:ext cx="6019800" cy="58515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x">
  <p:cSld name="标题幻灯片">
    <p:bg>
      <p:bgPr>
        <a:solidFill>
          <a:srgbClr val="F1F1F1"/>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Slide Number"/>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12016" y="5503577"/>
            <a:ext cx="241190" cy="246449"/>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34324" lIns="34324" rIns="34324" tIns="34324"/>
          <a:lstStyle>
            <a:lvl1pPr defTabSz="914400">
              <a:defRPr>
                <a:solidFill>
                  <a:srgbClr val="757575"/>
                </a:solidFill>
                <a:uFillTx/>
                <a:latin typeface="Trebuchet MS"/>
                <a:ea typeface="Trebuchet MS"/>
                <a:cs typeface="Trebuchet MS"/>
                <a:sym typeface="Trebuchet MS"/>
              </a:defRPr>
            </a:lvl1pPr>
          </a:lstStyle>
          <a:p>
            <a:fld id="{86CB4B4D-7CA3-9044-876B-883B54F8677D}" type="slidenum">
              <a:rPr>
                <a:uFillTx/>
              </a:rPr>
              <a:p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spd="med"/>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22313" y="4406900"/>
            <a:ext cx="7772400" cy="13620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algn="l">
              <a:defRPr b="1" cap="all" sz="4000">
                <a:uFillTx/>
              </a:defRPr>
            </a:lvl1p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22313" y="2906713"/>
            <a:ext cx="7772400" cy="15001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sz="2000">
                <a:solidFill>
                  <a:schemeClr val="tx1">
                    <a:tint val="75000"/>
                  </a:schemeClr>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0"/>
            <a:ext cx="4038600"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8200" y="1600200"/>
            <a:ext cx="4038600"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535113"/>
            <a:ext cx="4040188" cy="6397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174875"/>
            <a:ext cx="4040188" cy="39512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5025" y="1535113"/>
            <a:ext cx="4041775" cy="6397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5025" y="2174875"/>
            <a:ext cx="4041775" cy="39512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73050"/>
            <a:ext cx="3008313" cy="11620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2000">
                <a:uFillTx/>
              </a:defRPr>
            </a:lvl1p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75050" y="273050"/>
            <a:ext cx="5111750" cy="585311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435100"/>
            <a:ext cx="3008313" cy="46910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288" y="4800600"/>
            <a:ext cx="5486400" cy="566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2000">
                <a:uFillTx/>
              </a:defRPr>
            </a:lvl1p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288" y="612775"/>
            <a:ext cx="54864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288" y="5367338"/>
            <a:ext cx="5486400" cy="8048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A483448D-3A78-4528-A469-B745A65DA480}" type="slidenum">
              <a:rPr lang="en-US" smtClean="0">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slideLayouts/slideLayout12.xml" Type="http://schemas.openxmlformats.org/officeDocument/2006/relationships/slideLayout"></Relationship><Relationship Id="rId13"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74638"/>
            <a:ext cx="8229600" cy="11430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lang="en-US">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0"/>
            <a:ext cx="8229600" cy="452596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356350"/>
            <a:ext cx="2133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sz="1200">
                <a:solidFill>
                  <a:schemeClr val="tx1">
                    <a:tint val="75000"/>
                  </a:schemeClr>
                </a:solidFill>
                <a:uFillTx/>
              </a:defRPr>
            </a:lvl1pPr>
          </a:lstStyle>
          <a:p>
            <a:fld id="{7EAF463A-BC7C-46EE-9F1E-7F377CCA4891}" type="datetimeFigureOut">
              <a:rPr lang="en-US" smtClean="0">
                <a:uFillTx/>
              </a:rPr>
              <a:pPr/>
              <a:t>9/17/2020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24200" y="6356350"/>
            <a:ext cx="2895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ctr">
              <a:defRPr sz="1200">
                <a:solidFill>
                  <a:schemeClr val="tx1">
                    <a:tint val="75000"/>
                  </a:schemeClr>
                </a:solidFill>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53200" y="6356350"/>
            <a:ext cx="2133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sz="1200">
                <a:solidFill>
                  <a:schemeClr val="tx1">
                    <a:tint val="75000"/>
                  </a:schemeClr>
                </a:solidFill>
                <a:uFillTx/>
              </a:defRPr>
            </a:lvl1pPr>
          </a:lstStyle>
          <a:p>
            <a:fld id="{A483448D-3A78-4528-A469-B745A65DA480}" type="slidenum">
              <a:rPr lang="en-US" smtClean="0">
                <a:uFillTx/>
              </a:rPr>
              <a:p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 r:id="rId12" id="2147483672"/>
  </p:sldLayoutIdLst>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defTabSz="914400" latinLnBrk="0" rtl="0">
        <a:spcBef>
          <a:spcPct val="0"/>
        </a:spcBef>
        <a:buNone/>
        <a:defRPr kern="1200" sz="4400">
          <a:solidFill>
            <a:schemeClr val="tx1"/>
          </a:solidFill>
          <a:uFillTx/>
          <a:latin typeface="+mj-lt"/>
          <a:ea typeface="+mj-ea"/>
          <a:cs typeface="+mj-cs"/>
        </a:defRPr>
      </a:lvl1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indent="-342900" latinLnBrk="0" marL="342900" rtl="0">
        <a:spcBef>
          <a:spcPct val="20000"/>
        </a:spcBef>
        <a:buFont charset="0" pitchFamily="34" typeface="Arial"/>
        <a:buChar char="•"/>
        <a:defRPr kern="1200" sz="3200">
          <a:solidFill>
            <a:schemeClr val="tx1"/>
          </a:solidFill>
          <a:uFillTx/>
          <a:latin typeface="+mn-lt"/>
          <a:ea typeface="+mn-ea"/>
          <a:cs typeface="+mn-cs"/>
        </a:defRPr>
      </a:lvl1pPr>
      <a:lvl2pPr algn="l" defTabSz="914400" indent="-285750" latinLnBrk="0" marL="742950" rtl="0">
        <a:spcBef>
          <a:spcPct val="20000"/>
        </a:spcBef>
        <a:buFont charset="0" pitchFamily="34" typeface="Arial"/>
        <a:buChar char="–"/>
        <a:defRPr kern="1200" sz="2800">
          <a:solidFill>
            <a:schemeClr val="tx1"/>
          </a:solidFill>
          <a:uFillTx/>
          <a:latin typeface="+mn-lt"/>
          <a:ea typeface="+mn-ea"/>
          <a:cs typeface="+mn-cs"/>
        </a:defRPr>
      </a:lvl2pPr>
      <a:lvl3pPr algn="l" defTabSz="914400" indent="-228600" latinLnBrk="0" marL="1143000" rtl="0">
        <a:spcBef>
          <a:spcPct val="20000"/>
        </a:spcBef>
        <a:buFont charset="0" pitchFamily="34" typeface="Arial"/>
        <a:buChar char="•"/>
        <a:defRPr kern="1200" sz="2400">
          <a:solidFill>
            <a:schemeClr val="tx1"/>
          </a:solidFill>
          <a:uFillTx/>
          <a:latin typeface="+mn-lt"/>
          <a:ea typeface="+mn-ea"/>
          <a:cs typeface="+mn-cs"/>
        </a:defRPr>
      </a:lvl3pPr>
      <a:lvl4pPr algn="l" defTabSz="914400" indent="-228600" latinLnBrk="0" marL="1600200" rtl="0">
        <a:spcBef>
          <a:spcPct val="20000"/>
        </a:spcBef>
        <a:buFont charset="0" pitchFamily="34" typeface="Arial"/>
        <a:buChar char="–"/>
        <a:defRPr kern="1200" sz="2000">
          <a:solidFill>
            <a:schemeClr val="tx1"/>
          </a:solidFill>
          <a:uFillTx/>
          <a:latin typeface="+mn-lt"/>
          <a:ea typeface="+mn-ea"/>
          <a:cs typeface="+mn-cs"/>
        </a:defRPr>
      </a:lvl4pPr>
      <a:lvl5pPr algn="l" defTabSz="914400" indent="-228600" latinLnBrk="0" marL="2057400" rtl="0">
        <a:spcBef>
          <a:spcPct val="20000"/>
        </a:spcBef>
        <a:buFont charset="0" pitchFamily="34" typeface="Arial"/>
        <a:buChar char="»"/>
        <a:defRPr kern="1200" sz="2000">
          <a:solidFill>
            <a:schemeClr val="tx1"/>
          </a:solidFill>
          <a:uFillTx/>
          <a:latin typeface="+mn-lt"/>
          <a:ea typeface="+mn-ea"/>
          <a:cs typeface="+mn-cs"/>
        </a:defRPr>
      </a:lvl5pPr>
      <a:lvl6pPr algn="l" defTabSz="914400" indent="-228600" latinLnBrk="0" marL="2514600" rtl="0">
        <a:spcBef>
          <a:spcPct val="20000"/>
        </a:spcBef>
        <a:buFont charset="0" pitchFamily="34" typeface="Arial"/>
        <a:buChar char="•"/>
        <a:defRPr kern="1200" sz="2000">
          <a:solidFill>
            <a:schemeClr val="tx1"/>
          </a:solidFill>
          <a:uFillTx/>
          <a:latin typeface="+mn-lt"/>
          <a:ea typeface="+mn-ea"/>
          <a:cs typeface="+mn-cs"/>
        </a:defRPr>
      </a:lvl6pPr>
      <a:lvl7pPr algn="l" defTabSz="914400" indent="-228600" latinLnBrk="0" marL="2971800" rtl="0">
        <a:spcBef>
          <a:spcPct val="20000"/>
        </a:spcBef>
        <a:buFont charset="0" pitchFamily="34" typeface="Arial"/>
        <a:buChar char="•"/>
        <a:defRPr kern="1200" sz="2000">
          <a:solidFill>
            <a:schemeClr val="tx1"/>
          </a:solidFill>
          <a:uFillTx/>
          <a:latin typeface="+mn-lt"/>
          <a:ea typeface="+mn-ea"/>
          <a:cs typeface="+mn-cs"/>
        </a:defRPr>
      </a:lvl7pPr>
      <a:lvl8pPr algn="l" defTabSz="914400" indent="-228600" latinLnBrk="0" marL="3429000" rtl="0">
        <a:spcBef>
          <a:spcPct val="20000"/>
        </a:spcBef>
        <a:buFont charset="0" pitchFamily="34" typeface="Arial"/>
        <a:buChar char="•"/>
        <a:defRPr kern="1200" sz="2000">
          <a:solidFill>
            <a:schemeClr val="tx1"/>
          </a:solidFill>
          <a:uFillTx/>
          <a:latin typeface="+mn-lt"/>
          <a:ea typeface="+mn-ea"/>
          <a:cs typeface="+mn-cs"/>
        </a:defRPr>
      </a:lvl8pPr>
      <a:lvl9pPr algn="l" defTabSz="914400" indent="-228600" latinLnBrk="0" marL="3886200" rtl="0">
        <a:spcBef>
          <a:spcPct val="20000"/>
        </a:spcBef>
        <a:buFont charset="0" pitchFamily="34" typeface="Arial"/>
        <a:buChar char="•"/>
        <a:defRPr kern="1200" sz="2000">
          <a:solidFill>
            <a:schemeClr val="tx1"/>
          </a:solidFill>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914400" latinLnBrk="0" marL="0" rtl="0">
        <a:defRPr kern="1200" sz="1800">
          <a:solidFill>
            <a:schemeClr val="tx1"/>
          </a:solidFill>
          <a:uFillTx/>
          <a:latin typeface="+mn-lt"/>
          <a:ea typeface="+mn-ea"/>
          <a:cs typeface="+mn-cs"/>
        </a:defRPr>
      </a:lvl1pPr>
      <a:lvl2pPr algn="l" defTabSz="914400" latinLnBrk="0" marL="457200" rtl="0">
        <a:defRPr kern="1200" sz="1800">
          <a:solidFill>
            <a:schemeClr val="tx1"/>
          </a:solidFill>
          <a:uFillTx/>
          <a:latin typeface="+mn-lt"/>
          <a:ea typeface="+mn-ea"/>
          <a:cs typeface="+mn-cs"/>
        </a:defRPr>
      </a:lvl2pPr>
      <a:lvl3pPr algn="l" defTabSz="914400" latinLnBrk="0" marL="914400" rtl="0">
        <a:defRPr kern="1200" sz="1800">
          <a:solidFill>
            <a:schemeClr val="tx1"/>
          </a:solidFill>
          <a:uFillTx/>
          <a:latin typeface="+mn-lt"/>
          <a:ea typeface="+mn-ea"/>
          <a:cs typeface="+mn-cs"/>
        </a:defRPr>
      </a:lvl3pPr>
      <a:lvl4pPr algn="l" defTabSz="914400" latinLnBrk="0" marL="1371600" rtl="0">
        <a:defRPr kern="1200" sz="1800">
          <a:solidFill>
            <a:schemeClr val="tx1"/>
          </a:solidFill>
          <a:uFillTx/>
          <a:latin typeface="+mn-lt"/>
          <a:ea typeface="+mn-ea"/>
          <a:cs typeface="+mn-cs"/>
        </a:defRPr>
      </a:lvl4pPr>
      <a:lvl5pPr algn="l" defTabSz="914400" latinLnBrk="0" marL="1828800" rtl="0">
        <a:defRPr kern="1200" sz="1800">
          <a:solidFill>
            <a:schemeClr val="tx1"/>
          </a:solidFill>
          <a:uFillTx/>
          <a:latin typeface="+mn-lt"/>
          <a:ea typeface="+mn-ea"/>
          <a:cs typeface="+mn-cs"/>
        </a:defRPr>
      </a:lvl5pPr>
      <a:lvl6pPr algn="l" defTabSz="914400" latinLnBrk="0" marL="2286000" rtl="0">
        <a:defRPr kern="1200" sz="1800">
          <a:solidFill>
            <a:schemeClr val="tx1"/>
          </a:solidFill>
          <a:uFillTx/>
          <a:latin typeface="+mn-lt"/>
          <a:ea typeface="+mn-ea"/>
          <a:cs typeface="+mn-cs"/>
        </a:defRPr>
      </a:lvl6pPr>
      <a:lvl7pPr algn="l" defTabSz="914400" latinLnBrk="0" marL="2743200" rtl="0">
        <a:defRPr kern="1200" sz="1800">
          <a:solidFill>
            <a:schemeClr val="tx1"/>
          </a:solidFill>
          <a:uFillTx/>
          <a:latin typeface="+mn-lt"/>
          <a:ea typeface="+mn-ea"/>
          <a:cs typeface="+mn-cs"/>
        </a:defRPr>
      </a:lvl7pPr>
      <a:lvl8pPr algn="l" defTabSz="914400" latinLnBrk="0" marL="3200400" rtl="0">
        <a:defRPr kern="1200" sz="1800">
          <a:solidFill>
            <a:schemeClr val="tx1"/>
          </a:solidFill>
          <a:uFillTx/>
          <a:latin typeface="+mn-lt"/>
          <a:ea typeface="+mn-ea"/>
          <a:cs typeface="+mn-cs"/>
        </a:defRPr>
      </a:lvl8pPr>
      <a:lvl9pPr algn="l" defTabSz="914400"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2.xml" Type="http://schemas.openxmlformats.org/officeDocument/2006/relationships/slideLayout"></Relationship><Relationship Id="rId2" Target="../media/image1.png" Type="http://schemas.openxmlformats.org/officeDocument/2006/relationships/image"></Relationship><Relationship Id="rId3" Target="../media/image2.jpe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6.jpeg" Type="http://schemas.openxmlformats.org/officeDocument/2006/relationships/image"></Relationship><Relationship Id="rId3" Target="../media/image7.jpe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3.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8.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9.jpe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0.jpeg" Type="http://schemas.openxmlformats.org/officeDocument/2006/relationships/image"></Relationship><Relationship Id="rId3" Target="../media/image11.jpe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2.jpe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3.jpe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0.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4.jpe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5.png" Type="http://schemas.openxmlformats.org/officeDocument/2006/relationships/image"></Relationship><Relationship Id="rId3" Target="../media/image16.pn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7.pn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8.png" Type="http://schemas.openxmlformats.org/officeDocument/2006/relationships/image"></Relationship><Relationship Id="rId3" Target="../media/image19.jpe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0.jpe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1.png" Type="http://schemas.openxmlformats.org/officeDocument/2006/relationships/image"></Relationship></Relationships>
</file>

<file path=ppt/slides/_rels/slide3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2.pn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xml" Type="http://schemas.openxmlformats.org/officeDocument/2006/relationships/notesSlide"></Relationship><Relationship Id="rId3" Target="../media/image23.jpeg" Type="http://schemas.openxmlformats.org/officeDocument/2006/relationships/image"></Relationship></Relationships>
</file>

<file path=ppt/slides/_rels/slide3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5.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4.png" Type="http://schemas.openxmlformats.org/officeDocument/2006/relationships/image"></Relationship><Relationship Id="rId3" Target="../media/image25.png" Type="http://schemas.openxmlformats.org/officeDocument/2006/relationships/image"></Relationship><Relationship Id="rId4" Target="../media/image26.png" Type="http://schemas.openxmlformats.org/officeDocument/2006/relationships/image"></Relationship></Relationships>
</file>

<file path=ppt/slides/_rels/slide3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7.jpeg" Type="http://schemas.openxmlformats.org/officeDocument/2006/relationships/image"></Relationship></Relationships>
</file>

<file path=ppt/slides/_rels/slide3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8.jpeg" Type="http://schemas.openxmlformats.org/officeDocument/2006/relationships/image"></Relationship><Relationship Id="rId3" Target="../media/image29.jpeg" Type="http://schemas.openxmlformats.org/officeDocument/2006/relationships/image"></Relationship></Relationships>
</file>

<file path=ppt/slides/_rels/slide3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xml.rels><?xml version="1.0" standalone="yes" ?><Relationships xmlns="http://schemas.openxmlformats.org/package/2006/relationships"><Relationship Id="rId1" Target="../slideLayouts/slideLayout6.xml" Type="http://schemas.openxmlformats.org/officeDocument/2006/relationships/slideLayout"></Relationship><Relationship Id="rId2" Target="../media/image3.jpeg" Type="http://schemas.openxmlformats.org/officeDocument/2006/relationships/image"></Relationship></Relationships>
</file>

<file path=ppt/slides/_rels/slide4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0.png" Type="http://schemas.openxmlformats.org/officeDocument/2006/relationships/image"></Relationship></Relationships>
</file>

<file path=ppt/slides/_rels/slide4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 Id="rId3" Target="../media/image31.jpeg" Type="http://schemas.openxmlformats.org/officeDocument/2006/relationships/image"></Relationship></Relationships>
</file>

<file path=ppt/slides/_rels/slide4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 Id="rId3" Target="../media/image32.jpeg" Type="http://schemas.openxmlformats.org/officeDocument/2006/relationships/image"></Relationship><Relationship Id="rId4" Target="../media/image33.jpeg" Type="http://schemas.openxmlformats.org/officeDocument/2006/relationships/image"></Relationship></Relationships>
</file>

<file path=ppt/slides/_rels/slide4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0.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4.jpeg" Type="http://schemas.openxmlformats.org/officeDocument/2006/relationships/image"></Relationship><Relationship Id="rId3" Target="../media/image35.jpeg" Type="http://schemas.openxmlformats.org/officeDocument/2006/relationships/image"></Relationship></Relationships>
</file>

<file path=ppt/slides/_rels/slide5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6.jpeg" Type="http://schemas.openxmlformats.org/officeDocument/2006/relationships/image"></Relationship></Relationships>
</file>

<file path=ppt/slides/_rels/slide5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5.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7.png" Type="http://schemas.openxmlformats.org/officeDocument/2006/relationships/image"></Relationship></Relationships>
</file>

<file path=ppt/slides/_rels/slide5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8.png" Type="http://schemas.openxmlformats.org/officeDocument/2006/relationships/image"></Relationship></Relationships>
</file>

<file path=ppt/slides/_rels/slide5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7.png" Type="http://schemas.openxmlformats.org/officeDocument/2006/relationships/image"></Relationship><Relationship Id="rId3" Target="../media/image38.png" Type="http://schemas.openxmlformats.org/officeDocument/2006/relationships/image"></Relationship></Relationships>
</file>

<file path=ppt/slides/_rels/slide6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9.png" Type="http://schemas.openxmlformats.org/officeDocument/2006/relationships/image"></Relationship><Relationship Id="rId3" Target="../media/image40.png" Type="http://schemas.openxmlformats.org/officeDocument/2006/relationships/image"></Relationship></Relationships>
</file>

<file path=ppt/slides/_rels/slide6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41.png" Type="http://schemas.openxmlformats.org/officeDocument/2006/relationships/image"></Relationship></Relationships>
</file>

<file path=ppt/slides/_rels/slide6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42.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4.jpeg" Type="http://schemas.openxmlformats.org/officeDocument/2006/relationships/image"></Relationship></Relationships>
</file>

<file path=ppt/slides/_rels/slide70.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43.png" Type="http://schemas.openxmlformats.org/officeDocument/2006/relationships/image"></Relationship></Relationships>
</file>

<file path=ppt/slides/_rels/slide7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5.jpe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Group"/>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258" y="10926"/>
            <a:ext cx="2343613" cy="6836139"/>
            <a:chOff x="0" y="-1"/>
            <a:chExt cx="2343612" cy="6836138"/>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 name="Rectangle"/>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
              <a:ext cx="2343607" cy="6836138"/>
            </a:xfrm>
            <a:prstGeom prst="rect">
              <a:avLst/>
            </a:prstGeom>
            <a:solidFill>
              <a:srgbClr val="18376A"/>
            </a:solidFill>
            <a:ln cap="flat" w="12700">
              <a:noFill/>
              <a:miter lim="4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18" lIns="45718" numCol="1" rIns="45718" tIns="45718" wrap="square">
              <a:noAutofit/>
            </a:bodyPr>
            <a:lstStyle/>
            <a:p>
              <a:pPr algn="ctr">
                <a:defRPr b="1" sz="1800">
                  <a:solidFill>
                    <a:srgbClr val="FFFFFF"/>
                  </a:solidFill>
                  <a:uFillTx/>
                  <a:latin typeface="Georgia"/>
                  <a:ea typeface="Georgia"/>
                  <a:cs typeface="Georgia"/>
                  <a:sym typeface="Georgia"/>
                </a:defRPr>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 name="Al-Farabi Kazakh National University…"/>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2716996"/>
              <a:ext cx="2343612" cy="1454313"/>
            </a:xfrm>
            <a:prstGeom prst="rect">
              <a:avLst/>
            </a:prstGeom>
            <a:noFill/>
            <a:ln cap="flat" w="12700">
              <a:noFill/>
              <a:miter lim="4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34324" lIns="34324" numCol="1" rIns="34324" tIns="34324" wrap="square">
              <a:spAutoFit/>
            </a:bodyPr>
            <a:lstStyle/>
            <a:p>
              <a:pPr algn="ctr">
                <a:defRPr b="1" sz="1800">
                  <a:solidFill>
                    <a:srgbClr val="FFFFFF"/>
                  </a:solidFill>
                  <a:uFillTx/>
                  <a:latin typeface="Georgia"/>
                  <a:ea typeface="Georgia"/>
                  <a:cs typeface="Georgia"/>
                  <a:sym typeface="Georgia"/>
                </a:defRPr>
              </a:pPr>
              <a:r>
                <a:rPr>
                  <a:uFillTx/>
                </a:rPr>
                <a:t>Al-Farabi Kazakh National University</a:t>
              </a:r>
            </a:p>
            <a:p>
              <a:pPr algn="ctr">
                <a:defRPr b="1" sz="1800">
                  <a:solidFill>
                    <a:srgbClr val="FFFFFF"/>
                  </a:solidFill>
                  <a:uFillTx/>
                  <a:latin typeface="Georgia"/>
                  <a:ea typeface="Georgia"/>
                  <a:cs typeface="Georgia"/>
                  <a:sym typeface="Georgia"/>
                </a:defRPr>
              </a:pPr>
              <a:r>
                <a:rPr>
                  <a:uFillTx/>
                </a:rPr>
                <a:t>Higher School of Medicine</a:t>
              </a: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 name="Line"/>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 y="2456433"/>
            <a:ext cx="9153547" cy="1"/>
          </a:xfrm>
          <a:prstGeom prst="line">
            <a:avLst/>
          </a:prstGeom>
          <a:ln w="3175">
            <a:solidFill>
              <a:srgbClr val="A8A8A8">
                <a:alpha val="50000"/>
              </a:srgbClr>
            </a:solid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rIns="0" tIns="0"/>
          <a:lstStyle/>
          <a:p>
            <a:pPr defTabSz="457200">
              <a:defRPr sz="1200">
                <a:uFillTx/>
                <a:latin typeface="Helvetica"/>
                <a:ea typeface="Helvetica"/>
                <a:cs typeface="Helvetica"/>
                <a:sym typeface="Helvetica"/>
              </a:defRPr>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 name="The Digestive System"/>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71800" y="739446"/>
            <a:ext cx="4952999" cy="830997"/>
          </a:xfrm>
          <a:prstGeom prst="rect">
            <a:avLst/>
          </a:prstGeom>
          <a:ln w="12700">
            <a:miter lim="4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0" lIns="0" rIns="0" tIns="0" wrap="square">
            <a:spAutoFit/>
          </a:bodyPr>
          <a:lstStyle>
            <a:lvl1pPr algn="ctr">
              <a:defRPr b="1" sz="4400">
                <a:uFillTx/>
              </a:defRPr>
            </a:lvl1pPr>
          </a:lstStyle>
          <a:p>
            <a:r>
              <a:rPr dirty="0" lang="en-US" sz="5400">
                <a:uFillTx/>
                <a:latin charset="0" pitchFamily="2" typeface="Academy Engraved LET"/>
              </a:rPr>
              <a:t>The spinal cord</a:t>
            </a:r>
            <a:endParaRPr sz="5400">
              <a:uFillTx/>
              <a:latin charset="0" pitchFamily="2" typeface="Academy Engraved LET"/>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image1.png" id="41" name="image1.png"/>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3102" y="1215423"/>
            <a:ext cx="1227554" cy="1069889"/>
          </a:xfrm>
          <a:prstGeom prst="rect">
            <a:avLst/>
          </a:prstGeom>
          <a:ln w="12700">
            <a:miter lim="4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ESN_Back_spinal.jpg" id="10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153508" y="2444262"/>
            <a:ext cx="4991100" cy="3733800"/>
          </a:xfrm>
          <a:prstGeom prst="rect">
            <a:avLst/>
          </a:prstGeom>
          <a:ln cap="sq" w="190500">
            <a:solidFill>
              <a:srgbClr val="C8C6BD"/>
            </a:solidFill>
            <a:prstDash val="solid"/>
            <a:miter lim="800000"/>
          </a:ln>
          <a:effectLst>
            <a:outerShdw algn="bl" blurRad="254000" rotWithShape="0">
              <a:srgbClr val="000000">
                <a:alpha val="43000"/>
              </a:srgbClr>
            </a:outerShdw>
          </a:effectLst>
          <a:scene3d>
            <a:camera fov="5400000" prst="perspectiveFront"/>
            <a:lightRig dir="t" rig="threePt">
              <a:rot lat="0" lon="0" rev="2100000"/>
            </a:lightRig>
          </a:scene3d>
          <a:sp3d extrusionH="25400">
            <a:bevelT h="152400" prst="hardEdge" w="304800"/>
            <a:extrusionClr>
              <a:srgbClr val="000000"/>
            </a:extrusionClr>
          </a:sp3d>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Прямоугольник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0" y="64770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https://noticias.4medic.com.br/lesao-medular/</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spd="med"/>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2" presetSubtype="1">
                                  <p:stCondLst>
                                    <p:cond delay="0"/>
                                  </p:stCondLst>
                                  <p:iterate>
                                    <p:tmAbs val="0"/>
                                  </p:iterate>
                                  <p:childTnLst>
                                    <p:set>
                                      <p:cBhvr>
                                        <p:cTn fill="hold" id="6"/>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p:stCondLst>
                              <p:cond delay="500"/>
                            </p:stCondLst>
                            <p:childTnLst>
                              <p:par>
                                <p:cTn fill="hold" grpId="0" id="9" nodeType="afterEffect" presetClass="entr" presetID="9">
                                  <p:stCondLst>
                                    <p:cond delay="0"/>
                                  </p:stCondLst>
                                  <p:iterate>
                                    <p:tmAbs val="0"/>
                                  </p:iterate>
                                  <p:childTnLst>
                                    <p:set>
                                      <p:cBhvr>
                                        <p:cTn fill="hold" id="10"/>
                                        <p:tgtEl>
                                          <p:spTgt spid="40"/>
                                        </p:tgtEl>
                                        <p:attrNameLst>
                                          <p:attrName>style.visibility</p:attrName>
                                        </p:attrNameLst>
                                      </p:cBhvr>
                                      <p:to>
                                        <p:strVal val="visible"/>
                                      </p:to>
                                    </p:set>
                                    <p:animEffect filter="dissolve" transition="in">
                                      <p:cBhvr>
                                        <p:cTn dur="300" id="1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2"/>
      <p:bldP advAuto="0" animBg="1" grpId="0" spid="40"/>
    </p:bld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057399"/>
            <a:ext cx="8229600" cy="297180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r>
              <a:rPr dirty="0" lang="en-US">
                <a:uFillTx/>
              </a:rPr>
              <a:t>In adults, it averages about 45 cm long and 1.8 cm  thick (about as  thick as one’s little finger).</a:t>
            </a:r>
          </a:p>
          <a:p>
            <a:r>
              <a:rPr dirty="0" lang="en-US">
                <a:uFillTx/>
              </a:rPr>
              <a:t> Early in fetal development, the cord extends for the full length of the vertebral column.</a:t>
            </a:r>
          </a:p>
          <a:p>
            <a:pPr lvl="1"/>
            <a:r>
              <a:rPr dirty="0" lang="en-US">
                <a:uFillTx/>
              </a:rPr>
              <a:t> However, the vertebral column grows faster  than  the spinal cord, so  the cord extends only  to L3 by the time of birth and to L1 in an adult.</a:t>
            </a:r>
            <a:endParaRPr dirty="0" lang="ru-RU">
              <a:uFillTx/>
            </a:endParaRPr>
          </a:p>
          <a:p>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sp c inf.jpg" id="4098"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105400" y="2743200"/>
            <a:ext cx="3580086" cy="38100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spinal-cord-anatomy-1-6-638.jpg" id="4099"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28600" y="381000"/>
            <a:ext cx="5271341" cy="3957637"/>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Прямоугольник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15000" y="6611779"/>
            <a:ext cx="3429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dirty="0" lang="en-US" sz="1000">
                <a:uFillTx/>
              </a:rPr>
              <a:t>https://www.pinterest.com/pin/429812358163386741/</a:t>
            </a:r>
            <a:endParaRPr dirty="0" lang="ru-RU" sz="10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Прямоугольник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6150114"/>
            <a:ext cx="4572000" cy="70788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https://www.google.com/url?sa=i&amp;url=https%3A%2F%2Fwww.slideshare.net%2FAbbasALRobaiyee1%2Fspinal-cord-anatomy-1&amp;psig=AOvVaw2eMn7_VWDkbGgIuiIlnKoC&amp;ust=1599987584322000&amp;source=images&amp;cd=vfe&amp;ved=0CAMQjB1qFwoTCJDogbig4-sCFQAAAAAdAAAAABAX</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066800"/>
            <a:ext cx="8229600" cy="50593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r>
              <a:rPr dirty="0" lang="en-US">
                <a:uFillTx/>
              </a:rPr>
              <a:t>The spinal cord is a continuation of the </a:t>
            </a:r>
            <a:r>
              <a:rPr dirty="0" i="1" lang="en-US">
                <a:solidFill>
                  <a:srgbClr val="C00000"/>
                </a:solidFill>
                <a:uFillTx/>
              </a:rPr>
              <a:t>brainstem</a:t>
            </a:r>
            <a:r>
              <a:rPr dirty="0" lang="en-US">
                <a:uFillTx/>
              </a:rPr>
              <a:t>.</a:t>
            </a:r>
          </a:p>
          <a:p>
            <a:pPr lvl="1"/>
            <a:r>
              <a:rPr dirty="0" lang="en-US">
                <a:uFillTx/>
              </a:rPr>
              <a:t> It extends from the </a:t>
            </a:r>
            <a:r>
              <a:rPr dirty="0" i="1" lang="en-US">
                <a:solidFill>
                  <a:srgbClr val="C00000"/>
                </a:solidFill>
                <a:uFillTx/>
              </a:rPr>
              <a:t>foramen magnum</a:t>
            </a:r>
            <a:r>
              <a:rPr dirty="0" lang="en-US">
                <a:uFillTx/>
              </a:rPr>
              <a:t> at the base of the skull to the </a:t>
            </a:r>
            <a:r>
              <a:rPr dirty="0" i="1" lang="en-US">
                <a:solidFill>
                  <a:srgbClr val="C00000"/>
                </a:solidFill>
                <a:uFillTx/>
              </a:rPr>
              <a:t>L1/L2 vertebra</a:t>
            </a:r>
            <a:r>
              <a:rPr dirty="0" lang="en-US">
                <a:uFillTx/>
              </a:rPr>
              <a:t> where it terminates as the </a:t>
            </a:r>
            <a:r>
              <a:rPr dirty="0" err="1" i="1" lang="en-US">
                <a:solidFill>
                  <a:srgbClr val="C00000"/>
                </a:solidFill>
                <a:uFillTx/>
              </a:rPr>
              <a:t>conus</a:t>
            </a:r>
            <a:r>
              <a:rPr dirty="0" i="1" lang="en-US">
                <a:solidFill>
                  <a:srgbClr val="C00000"/>
                </a:solidFill>
                <a:uFillTx/>
              </a:rPr>
              <a:t> </a:t>
            </a:r>
            <a:r>
              <a:rPr dirty="0" err="1" i="1" lang="en-US">
                <a:solidFill>
                  <a:srgbClr val="C00000"/>
                </a:solidFill>
                <a:uFillTx/>
              </a:rPr>
              <a:t>medullaris</a:t>
            </a:r>
            <a:r>
              <a:rPr dirty="0" i="1" lang="en-US">
                <a:solidFill>
                  <a:srgbClr val="C00000"/>
                </a:solidFill>
                <a:uFillTx/>
              </a:rPr>
              <a:t> (</a:t>
            </a:r>
            <a:r>
              <a:rPr dirty="0" err="1" i="1" lang="en-US">
                <a:solidFill>
                  <a:srgbClr val="C00000"/>
                </a:solidFill>
                <a:uFillTx/>
              </a:rPr>
              <a:t>medullary</a:t>
            </a:r>
            <a:r>
              <a:rPr dirty="0" i="1" lang="en-US">
                <a:solidFill>
                  <a:srgbClr val="C00000"/>
                </a:solidFill>
                <a:uFillTx/>
              </a:rPr>
              <a:t> cone). </a:t>
            </a:r>
          </a:p>
          <a:p>
            <a:pPr lvl="1"/>
            <a:r>
              <a:rPr dirty="0" lang="en-US">
                <a:uFillTx/>
              </a:rPr>
              <a:t>A thin thread called </a:t>
            </a:r>
            <a:r>
              <a:rPr dirty="0" err="1" i="1" lang="en-US">
                <a:solidFill>
                  <a:srgbClr val="C00000"/>
                </a:solidFill>
                <a:uFillTx/>
              </a:rPr>
              <a:t>filum</a:t>
            </a:r>
            <a:r>
              <a:rPr dirty="0" i="1" lang="en-US">
                <a:solidFill>
                  <a:srgbClr val="C00000"/>
                </a:solidFill>
                <a:uFillTx/>
              </a:rPr>
              <a:t> </a:t>
            </a:r>
            <a:r>
              <a:rPr dirty="0" err="1" i="1" lang="en-US">
                <a:solidFill>
                  <a:srgbClr val="C00000"/>
                </a:solidFill>
                <a:uFillTx/>
              </a:rPr>
              <a:t>terminale</a:t>
            </a:r>
            <a:r>
              <a:rPr dirty="0" lang="en-US">
                <a:uFillTx/>
              </a:rPr>
              <a:t> extends from the tip of the </a:t>
            </a:r>
            <a:r>
              <a:rPr dirty="0" err="1" lang="en-US">
                <a:uFillTx/>
              </a:rPr>
              <a:t>conus</a:t>
            </a:r>
            <a:r>
              <a:rPr dirty="0" lang="en-US">
                <a:uFillTx/>
              </a:rPr>
              <a:t> </a:t>
            </a:r>
            <a:r>
              <a:rPr dirty="0" err="1" lang="en-US">
                <a:uFillTx/>
              </a:rPr>
              <a:t>medullaris</a:t>
            </a:r>
            <a:r>
              <a:rPr dirty="0" lang="en-US">
                <a:uFillTx/>
              </a:rPr>
              <a:t> all the way to the 1st </a:t>
            </a:r>
            <a:r>
              <a:rPr dirty="0" err="1" lang="en-US">
                <a:uFillTx/>
              </a:rPr>
              <a:t>coccygeal</a:t>
            </a:r>
            <a:r>
              <a:rPr dirty="0" lang="en-US">
                <a:uFillTx/>
              </a:rPr>
              <a:t> vertebra (Co1) and anchors the spinal cord in place.</a:t>
            </a:r>
          </a:p>
          <a:p>
            <a:r>
              <a:rPr dirty="0" lang="en-US">
                <a:uFillTx/>
              </a:rPr>
              <a:t>You can easy remember the extent of the spinal cord with a </a:t>
            </a:r>
            <a:r>
              <a:rPr b="1" dirty="0" lang="en-US">
                <a:uFillTx/>
              </a:rPr>
              <a:t>mnemonic 'SCULL</a:t>
            </a:r>
            <a:r>
              <a:rPr dirty="0" lang="en-US">
                <a:uFillTx/>
              </a:rPr>
              <a:t>', which stands for ' </a:t>
            </a:r>
            <a:r>
              <a:rPr b="1" dirty="0" lang="en-US">
                <a:uFillTx/>
              </a:rPr>
              <a:t>Spinal Cord Until L2 (LL)'.</a:t>
            </a:r>
            <a:endParaRPr b="1" dirty="0" lang="ru-RU">
              <a:uFillTx/>
            </a:endParaRPr>
          </a:p>
          <a:p>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990601"/>
            <a:ext cx="5029200" cy="3810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r>
              <a:rPr dirty="0" lang="en-US">
                <a:uFillTx/>
              </a:rPr>
              <a:t>Throughout its length, the spinal cord shows </a:t>
            </a:r>
            <a:r>
              <a:rPr dirty="0" lang="en-US" u="sng">
                <a:uFillTx/>
              </a:rPr>
              <a:t>two well defined enlargements </a:t>
            </a:r>
            <a:r>
              <a:rPr dirty="0" lang="en-US">
                <a:uFillTx/>
              </a:rPr>
              <a:t>to accommodate for </a:t>
            </a:r>
            <a:r>
              <a:rPr dirty="0" err="1" lang="en-US">
                <a:uFillTx/>
              </a:rPr>
              <a:t>innervation</a:t>
            </a:r>
            <a:r>
              <a:rPr dirty="0" lang="en-US">
                <a:uFillTx/>
              </a:rPr>
              <a:t> of the upper and lower limbs: one at the </a:t>
            </a:r>
            <a:r>
              <a:rPr dirty="0" lang="en-US" u="sng">
                <a:uFillTx/>
              </a:rPr>
              <a:t>cervical level </a:t>
            </a:r>
            <a:r>
              <a:rPr dirty="0" lang="en-US">
                <a:uFillTx/>
              </a:rPr>
              <a:t>(upper limbs), and one at the </a:t>
            </a:r>
            <a:r>
              <a:rPr dirty="0" err="1" lang="en-US" u="sng">
                <a:uFillTx/>
              </a:rPr>
              <a:t>lumbosacral</a:t>
            </a:r>
            <a:r>
              <a:rPr dirty="0" lang="en-US" u="sng">
                <a:uFillTx/>
              </a:rPr>
              <a:t> level</a:t>
            </a:r>
            <a:r>
              <a:rPr dirty="0" lang="en-US">
                <a:uFillTx/>
              </a:rPr>
              <a:t> (lower limbs).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2"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553200" y="918454"/>
            <a:ext cx="1123950" cy="5225172"/>
          </a:xfrm>
          <a:prstGeom prst="rect">
            <a:avLst/>
          </a:prstGeom>
          <a:noFill/>
          <a:ln w="9525">
            <a:noFill/>
            <a:miter lim="800000"/>
          </a:ln>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Прямоугольник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67400" y="6324600"/>
            <a:ext cx="2351926"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r>
              <a:rPr dirty="0" lang="en-US" sz="1000">
                <a:uFillTx/>
              </a:rPr>
              <a:t>http://www.myshared.ru/slide/1293602/</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09600"/>
            <a:ext cx="4800600" cy="55165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55000" lnSpcReduction="20000"/>
          </a:bodyPr>
          <a:lstStyle/>
          <a:p>
            <a:pPr>
              <a:buNone/>
            </a:pPr>
            <a:r>
              <a:rPr b="1" dirty="0" lang="en-US" sz="4500">
                <a:uFillTx/>
              </a:rPr>
              <a:t>The  spinal cord  is </a:t>
            </a:r>
            <a:r>
              <a:rPr b="1" dirty="0" lang="en-US" sz="4500" u="sng">
                <a:uFillTx/>
              </a:rPr>
              <a:t>divided  into</a:t>
            </a:r>
            <a:r>
              <a:rPr dirty="0" lang="en-US">
                <a:uFillTx/>
              </a:rPr>
              <a:t>:</a:t>
            </a:r>
          </a:p>
          <a:p>
            <a:pPr lvl="1"/>
            <a:r>
              <a:rPr dirty="0" lang="en-US">
                <a:uFillTx/>
              </a:rPr>
              <a:t> </a:t>
            </a:r>
            <a:r>
              <a:rPr dirty="0" lang="en-US">
                <a:solidFill>
                  <a:srgbClr val="C00000"/>
                </a:solidFill>
                <a:uFillTx/>
              </a:rPr>
              <a:t>cervical,  thoracic,  lumbar, and  sacral regions</a:t>
            </a:r>
            <a:r>
              <a:rPr dirty="0" lang="en-US">
                <a:uFillTx/>
              </a:rPr>
              <a:t>.</a:t>
            </a:r>
          </a:p>
          <a:p>
            <a:endParaRPr dirty="0" lang="en-US">
              <a:uFillTx/>
            </a:endParaRPr>
          </a:p>
          <a:p>
            <a:r>
              <a:rPr dirty="0" lang="en-US">
                <a:solidFill>
                  <a:srgbClr val="FF0000"/>
                </a:solidFill>
                <a:uFillTx/>
              </a:rPr>
              <a:t>(!)</a:t>
            </a:r>
            <a:r>
              <a:rPr dirty="0" lang="en-US">
                <a:uFillTx/>
              </a:rPr>
              <a:t>These  regions, however,  are  named  for  the  level  of  the  vertebral  column  from which the spinal nerves emerge, not for the vertebrae that contain the cord itself.</a:t>
            </a:r>
          </a:p>
          <a:p>
            <a:pPr>
              <a:buNone/>
            </a:pPr>
            <a:endParaRPr dirty="0" lang="en-US">
              <a:uFillTx/>
            </a:endParaRPr>
          </a:p>
          <a:p>
            <a:r>
              <a:rPr dirty="0" lang="en-US">
                <a:uFillTx/>
              </a:rPr>
              <a:t>Inferior to the lumbar enlargement, the cord </a:t>
            </a:r>
            <a:r>
              <a:rPr dirty="0" err="1" lang="en-US">
                <a:uFillTx/>
              </a:rPr>
              <a:t>apears</a:t>
            </a:r>
            <a:r>
              <a:rPr dirty="0" lang="en-US">
                <a:uFillTx/>
              </a:rPr>
              <a:t> to a point called the </a:t>
            </a:r>
            <a:r>
              <a:rPr dirty="0" err="1" i="1" lang="en-US">
                <a:solidFill>
                  <a:srgbClr val="C00000"/>
                </a:solidFill>
                <a:uFillTx/>
              </a:rPr>
              <a:t>medullary</a:t>
            </a:r>
            <a:r>
              <a:rPr dirty="0" i="1" lang="en-US">
                <a:solidFill>
                  <a:srgbClr val="C00000"/>
                </a:solidFill>
                <a:uFillTx/>
              </a:rPr>
              <a:t> cone</a:t>
            </a:r>
            <a:r>
              <a:rPr dirty="0" lang="en-US">
                <a:uFillTx/>
              </a:rPr>
              <a:t>. </a:t>
            </a:r>
          </a:p>
          <a:p>
            <a:pPr lvl="1"/>
            <a:r>
              <a:rPr dirty="0" lang="en-US">
                <a:uFillTx/>
              </a:rPr>
              <a:t>Arising from the lumbar enlargement and </a:t>
            </a:r>
            <a:r>
              <a:rPr dirty="0" err="1" lang="en-US">
                <a:uFillTx/>
              </a:rPr>
              <a:t>medullary</a:t>
            </a:r>
            <a:r>
              <a:rPr dirty="0" lang="en-US">
                <a:uFillTx/>
              </a:rPr>
              <a:t> cone is a bundle of nerve roots that occupy the vertebral canal from L2 to S5.</a:t>
            </a:r>
          </a:p>
          <a:p>
            <a:pPr lvl="1"/>
            <a:r>
              <a:rPr dirty="0" lang="en-US">
                <a:uFillTx/>
              </a:rPr>
              <a:t> This bundle, named the </a:t>
            </a:r>
            <a:r>
              <a:rPr dirty="0" err="1" i="1" lang="en-US">
                <a:solidFill>
                  <a:srgbClr val="C00000"/>
                </a:solidFill>
                <a:uFillTx/>
              </a:rPr>
              <a:t>cauda</a:t>
            </a:r>
            <a:r>
              <a:rPr dirty="0" i="1" lang="en-US">
                <a:solidFill>
                  <a:srgbClr val="C00000"/>
                </a:solidFill>
                <a:uFillTx/>
              </a:rPr>
              <a:t> </a:t>
            </a:r>
            <a:r>
              <a:rPr dirty="0" err="1" i="1" lang="en-US">
                <a:solidFill>
                  <a:srgbClr val="C00000"/>
                </a:solidFill>
                <a:uFillTx/>
              </a:rPr>
              <a:t>equina</a:t>
            </a:r>
            <a:r>
              <a:rPr dirty="0" i="1" lang="en-US">
                <a:solidFill>
                  <a:srgbClr val="C00000"/>
                </a:solidFill>
                <a:uFillTx/>
              </a:rPr>
              <a:t> </a:t>
            </a:r>
            <a:r>
              <a:rPr dirty="0" lang="en-US">
                <a:uFillTx/>
              </a:rPr>
              <a:t>for its resemblance to a horse’s tail, innervates the pelvic organs and lower limbs.</a:t>
            </a:r>
            <a:endParaRPr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скачанные файлы (2).jpg" id="22531"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029200" y="1066800"/>
            <a:ext cx="2650210" cy="45720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Прямоугольник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0198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https://mmegias.webs.uvigo.es/02-english/2-organos-a/guiada_o_a_01medula.php</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Заголовок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b="1" dirty="0" lang="en-US">
                <a:solidFill>
                  <a:schemeClr val="tx2">
                    <a:lumMod val="75000"/>
                  </a:schemeClr>
                </a:solidFill>
                <a:uFillTx/>
              </a:rPr>
              <a:t>2. Identify the </a:t>
            </a:r>
            <a:r>
              <a:rPr b="1" dirty="0" err="1" lang="en-US">
                <a:solidFill>
                  <a:schemeClr val="tx2">
                    <a:lumMod val="75000"/>
                  </a:schemeClr>
                </a:solidFill>
                <a:uFillTx/>
              </a:rPr>
              <a:t>innervation</a:t>
            </a:r>
            <a:r>
              <a:rPr b="1" dirty="0" lang="en-US">
                <a:solidFill>
                  <a:schemeClr val="tx2">
                    <a:lumMod val="75000"/>
                  </a:schemeClr>
                </a:solidFill>
                <a:uFillTx/>
              </a:rPr>
              <a:t> of the spinal cord</a:t>
            </a:r>
            <a:endParaRPr b="1" dirty="0" lang="ru-RU">
              <a:solidFill>
                <a:schemeClr val="tx2">
                  <a:lumMod val="75000"/>
                </a:scheme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0000" lnSpcReduction="20000"/>
          </a:bodyPr>
          <a:lstStyle/>
          <a:p>
            <a:pPr>
              <a:buNone/>
            </a:pPr>
            <a:r>
              <a:rPr b="1" dirty="0" lang="en-US">
                <a:uFillTx/>
              </a:rPr>
              <a:t>Spinal cord regions subdivided into segments.</a:t>
            </a:r>
            <a:endParaRPr b="1" dirty="0" lang="ru-RU">
              <a:uFillTx/>
            </a:endParaRPr>
          </a:p>
          <a:p>
            <a:pPr>
              <a:buNone/>
            </a:pPr>
            <a:r>
              <a:rPr dirty="0" lang="en-US">
                <a:uFillTx/>
              </a:rPr>
              <a:t>Although the spinal cord is not visibly segmented, the part supplied by each pair of nerves is called a </a:t>
            </a:r>
            <a:r>
              <a:rPr dirty="0" i="1" lang="en-US">
                <a:solidFill>
                  <a:srgbClr val="C00000"/>
                </a:solidFill>
                <a:uFillTx/>
              </a:rPr>
              <a:t>segment</a:t>
            </a:r>
            <a:r>
              <a:rPr dirty="0" lang="en-US">
                <a:uFillTx/>
              </a:rPr>
              <a:t>.</a:t>
            </a:r>
          </a:p>
          <a:p>
            <a:pPr>
              <a:buNone/>
            </a:pPr>
            <a:r>
              <a:rPr dirty="0" i="1" lang="en-US">
                <a:solidFill>
                  <a:srgbClr val="C00000"/>
                </a:solidFill>
                <a:uFillTx/>
              </a:rPr>
              <a:t>	• Segment </a:t>
            </a:r>
            <a:r>
              <a:rPr dirty="0" lang="en-US">
                <a:uFillTx/>
              </a:rPr>
              <a:t>– section of the spinal cord, appropriate to two couples of roots (2 anterior and 2posterior).</a:t>
            </a:r>
            <a:endParaRPr dirty="0" lang="ru-RU">
              <a:uFillTx/>
            </a:endParaRPr>
          </a:p>
          <a:p>
            <a:r>
              <a:rPr b="1" dirty="0" lang="en-US">
                <a:uFillTx/>
              </a:rPr>
              <a:t>There are next groups of segments: </a:t>
            </a:r>
          </a:p>
          <a:p>
            <a:pPr lvl="1"/>
            <a:r>
              <a:rPr dirty="0" lang="en-US" u="sng">
                <a:uFillTx/>
              </a:rPr>
              <a:t>cervical, thoracic, lumbar, sacral, and </a:t>
            </a:r>
            <a:r>
              <a:rPr dirty="0" err="1" lang="en-US" u="sng">
                <a:uFillTx/>
              </a:rPr>
              <a:t>coccygeal</a:t>
            </a:r>
            <a:r>
              <a:rPr dirty="0" lang="en-US" u="sng">
                <a:uFillTx/>
              </a:rPr>
              <a:t>. </a:t>
            </a:r>
          </a:p>
          <a:p>
            <a:endParaRPr dirty="0" lang="en-US">
              <a:uFillTx/>
            </a:endParaRPr>
          </a:p>
          <a:p>
            <a:r>
              <a:rPr dirty="0" lang="en-US">
                <a:uFillTx/>
              </a:rPr>
              <a:t>Each segment of the spinal cord provides several pairs of </a:t>
            </a:r>
            <a:r>
              <a:rPr b="1" dirty="0" lang="en-US" u="sng">
                <a:uFillTx/>
              </a:rPr>
              <a:t>spinal nerves</a:t>
            </a:r>
            <a:r>
              <a:rPr dirty="0" lang="en-US" u="sng">
                <a:uFillTx/>
              </a:rPr>
              <a:t>,</a:t>
            </a:r>
            <a:r>
              <a:rPr dirty="0" lang="en-US">
                <a:uFillTx/>
              </a:rPr>
              <a:t> which exit from vertebral canal through the </a:t>
            </a:r>
            <a:r>
              <a:rPr dirty="0" err="1" i="1" lang="en-US">
                <a:solidFill>
                  <a:srgbClr val="C00000"/>
                </a:solidFill>
                <a:uFillTx/>
              </a:rPr>
              <a:t>intervertebral</a:t>
            </a:r>
            <a:r>
              <a:rPr dirty="0" i="1" lang="en-US">
                <a:solidFill>
                  <a:srgbClr val="C00000"/>
                </a:solidFill>
                <a:uFillTx/>
              </a:rPr>
              <a:t> foramina. </a:t>
            </a:r>
          </a:p>
          <a:p>
            <a:r>
              <a:rPr dirty="0" lang="en-US">
                <a:uFillTx/>
              </a:rPr>
              <a:t>There are 8 pairs of cervical, 12 thoracic, 5 lumbar, 5 sacral, and 1 </a:t>
            </a:r>
            <a:r>
              <a:rPr dirty="0" err="1" lang="en-US">
                <a:uFillTx/>
              </a:rPr>
              <a:t>coccygeal</a:t>
            </a:r>
            <a:r>
              <a:rPr dirty="0" lang="en-US">
                <a:uFillTx/>
              </a:rPr>
              <a:t> pair of spinal nerves (a total of 31 pairs).</a:t>
            </a:r>
            <a:endParaRPr dirty="0" lang="ru-RU">
              <a:uFillTx/>
            </a:endParaRP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Содержимое 3"/>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ph idx="1"/>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457200" y="1600200"/>
          <a:ext cx="8229600" cy="3159760"/>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Row="1">
                <a:tableStyleId>{5C22544A-7EE6-4342-B048-85BDC9FD1C3A}</a:tableStyleId>
              </a:tblPr>
              <a:tblGrid>
                <a:gridCol w="4114800"/>
                <a:gridCol w="4114800"/>
              </a:tblGrid>
              <a:tr h="370840">
                <a:tc gridSpan="2">
                  <a:txBody>
                    <a:bodyPr/>
                    <a:lstStyle/>
                    <a:p>
                      <a:r>
                        <a:rPr dirty="0" lang="en-US">
                          <a:uFillTx/>
                        </a:rPr>
                        <a:t>Divisions of spinal nerve pairs</a:t>
                      </a:r>
                    </a:p>
                  </a:txBody>
                  <a:tcPr anchor="ctr"/>
                </a:tc>
                <a:tc hMerge="1">
                  <a:txBody>
                    <a:bodyPr/>
                    <a:lstStyle/>
                    <a:p>
                      <a:endParaRPr lang="ru-RU">
                        <a:uFillTx/>
                      </a:endParaRPr>
                    </a:p>
                  </a:txBody>
                  <a:tcPr/>
                </a:tc>
              </a:tr>
              <a:tr h="370840">
                <a:tc>
                  <a:txBody>
                    <a:bodyPr/>
                    <a:lstStyle/>
                    <a:p>
                      <a:pPr fontAlgn="t"/>
                      <a:r>
                        <a:rPr b="0" dirty="0" i="0" lang="en-US">
                          <a:solidFill>
                            <a:srgbClr val="495354"/>
                          </a:solidFill>
                          <a:uFillTx/>
                          <a:latin typeface="PlutoSansMedium"/>
                        </a:rPr>
                        <a:t>Cervical</a:t>
                      </a:r>
                    </a:p>
                  </a:txBody>
                  <a:tcPr marB="95250" marL="142875" marR="142875" marT="95250"/>
                </a:tc>
                <a:tc>
                  <a:txBody>
                    <a:bodyPr/>
                    <a:lstStyle/>
                    <a:p>
                      <a:pPr fontAlgn="t"/>
                      <a:r>
                        <a:rPr lang="ru-RU">
                          <a:solidFill>
                            <a:srgbClr val="495354"/>
                          </a:solidFill>
                          <a:uFillTx/>
                        </a:rPr>
                        <a:t>8</a:t>
                      </a:r>
                    </a:p>
                  </a:txBody>
                  <a:tcPr marB="95250" marL="142875" marR="142875" marT="95250"/>
                </a:tc>
              </a:tr>
              <a:tr h="370840">
                <a:tc>
                  <a:txBody>
                    <a:bodyPr/>
                    <a:lstStyle/>
                    <a:p>
                      <a:pPr fontAlgn="t"/>
                      <a:r>
                        <a:rPr b="0" dirty="0" i="0" lang="en-US">
                          <a:solidFill>
                            <a:srgbClr val="495354"/>
                          </a:solidFill>
                          <a:uFillTx/>
                          <a:latin typeface="PlutoSansMedium"/>
                        </a:rPr>
                        <a:t>Thoracic</a:t>
                      </a:r>
                    </a:p>
                  </a:txBody>
                  <a:tcPr marB="95250" marL="142875" marR="142875" marT="95250"/>
                </a:tc>
                <a:tc>
                  <a:txBody>
                    <a:bodyPr/>
                    <a:lstStyle/>
                    <a:p>
                      <a:pPr fontAlgn="t"/>
                      <a:r>
                        <a:rPr lang="ru-RU">
                          <a:solidFill>
                            <a:srgbClr val="495354"/>
                          </a:solidFill>
                          <a:uFillTx/>
                        </a:rPr>
                        <a:t>12</a:t>
                      </a:r>
                    </a:p>
                  </a:txBody>
                  <a:tcPr marB="95250" marL="142875" marR="142875" marT="95250"/>
                </a:tc>
              </a:tr>
              <a:tr h="370840">
                <a:tc>
                  <a:txBody>
                    <a:bodyPr/>
                    <a:lstStyle/>
                    <a:p>
                      <a:pPr fontAlgn="t"/>
                      <a:r>
                        <a:rPr b="0" dirty="0" i="0" lang="en-US">
                          <a:solidFill>
                            <a:srgbClr val="495354"/>
                          </a:solidFill>
                          <a:uFillTx/>
                          <a:latin typeface="PlutoSansMedium"/>
                        </a:rPr>
                        <a:t>Lumbar</a:t>
                      </a:r>
                    </a:p>
                  </a:txBody>
                  <a:tcPr marB="95250" marL="142875" marR="142875" marT="95250"/>
                </a:tc>
                <a:tc>
                  <a:txBody>
                    <a:bodyPr/>
                    <a:lstStyle/>
                    <a:p>
                      <a:pPr fontAlgn="t"/>
                      <a:r>
                        <a:rPr lang="ru-RU">
                          <a:solidFill>
                            <a:srgbClr val="495354"/>
                          </a:solidFill>
                          <a:uFillTx/>
                        </a:rPr>
                        <a:t>5</a:t>
                      </a:r>
                    </a:p>
                  </a:txBody>
                  <a:tcPr marB="95250" marL="142875" marR="142875" marT="95250"/>
                </a:tc>
              </a:tr>
              <a:tr h="370840">
                <a:tc>
                  <a:txBody>
                    <a:bodyPr/>
                    <a:lstStyle/>
                    <a:p>
                      <a:pPr fontAlgn="t"/>
                      <a:r>
                        <a:rPr b="0" dirty="0" i="0" lang="en-US">
                          <a:solidFill>
                            <a:srgbClr val="495354"/>
                          </a:solidFill>
                          <a:uFillTx/>
                          <a:latin typeface="PlutoSansMedium"/>
                        </a:rPr>
                        <a:t>Sacral</a:t>
                      </a:r>
                    </a:p>
                  </a:txBody>
                  <a:tcPr marB="95250" marL="142875" marR="142875" marT="95250"/>
                </a:tc>
                <a:tc>
                  <a:txBody>
                    <a:bodyPr/>
                    <a:lstStyle/>
                    <a:p>
                      <a:pPr fontAlgn="t"/>
                      <a:r>
                        <a:rPr lang="ru-RU">
                          <a:solidFill>
                            <a:srgbClr val="495354"/>
                          </a:solidFill>
                          <a:uFillTx/>
                        </a:rPr>
                        <a:t>5</a:t>
                      </a:r>
                    </a:p>
                  </a:txBody>
                  <a:tcPr marB="95250" marL="142875" marR="142875" marT="95250"/>
                </a:tc>
              </a:tr>
              <a:tr h="370840">
                <a:tc>
                  <a:txBody>
                    <a:bodyPr/>
                    <a:lstStyle/>
                    <a:p>
                      <a:pPr fontAlgn="t"/>
                      <a:r>
                        <a:rPr b="0" dirty="0" err="1" i="0" lang="en-US">
                          <a:solidFill>
                            <a:srgbClr val="495354"/>
                          </a:solidFill>
                          <a:uFillTx/>
                          <a:latin typeface="PlutoSansMedium"/>
                        </a:rPr>
                        <a:t>Coccygeal</a:t>
                      </a:r>
                      <a:endParaRPr b="0" dirty="0" i="0" lang="en-US">
                        <a:solidFill>
                          <a:srgbClr val="495354"/>
                        </a:solidFill>
                        <a:uFillTx/>
                        <a:latin typeface="PlutoSansMedium"/>
                      </a:endParaRPr>
                    </a:p>
                  </a:txBody>
                  <a:tcPr marB="95250" marL="142875" marR="142875" marT="95250"/>
                </a:tc>
                <a:tc>
                  <a:txBody>
                    <a:bodyPr/>
                    <a:lstStyle/>
                    <a:p>
                      <a:pPr fontAlgn="t"/>
                      <a:r>
                        <a:rPr lang="ru-RU">
                          <a:solidFill>
                            <a:srgbClr val="495354"/>
                          </a:solidFill>
                          <a:uFillTx/>
                        </a:rPr>
                        <a:t>1</a:t>
                      </a:r>
                    </a:p>
                  </a:txBody>
                  <a:tcPr marB="95250" marL="142875" marR="142875" marT="95250"/>
                </a:tc>
              </a:tr>
              <a:tr h="370840">
                <a:tc>
                  <a:txBody>
                    <a:bodyPr/>
                    <a:lstStyle/>
                    <a:p>
                      <a:pPr fontAlgn="t"/>
                      <a:r>
                        <a:rPr b="0" dirty="0" i="0" lang="en-US">
                          <a:solidFill>
                            <a:srgbClr val="495354"/>
                          </a:solidFill>
                          <a:uFillTx/>
                          <a:latin typeface="PlutoSansMedium"/>
                        </a:rPr>
                        <a:t>Total</a:t>
                      </a:r>
                    </a:p>
                  </a:txBody>
                  <a:tcPr marB="95250" marL="142875" marR="142875" marT="95250"/>
                </a:tc>
                <a:tc>
                  <a:txBody>
                    <a:bodyPr/>
                    <a:lstStyle/>
                    <a:p>
                      <a:pPr fontAlgn="t"/>
                      <a:r>
                        <a:rPr b="0" dirty="0" lang="ru-RU">
                          <a:solidFill>
                            <a:srgbClr val="495354"/>
                          </a:solidFill>
                          <a:uFillTx/>
                          <a:latin typeface="PlutoSansMedium"/>
                        </a:rPr>
                        <a:t>31</a:t>
                      </a:r>
                      <a:endParaRPr dirty="0" lang="ru-RU">
                        <a:solidFill>
                          <a:srgbClr val="495354"/>
                        </a:solidFill>
                        <a:uFillTx/>
                      </a:endParaRPr>
                    </a:p>
                  </a:txBody>
                  <a:tcPr marB="95250" marL="142875" marR="142875" marT="95250"/>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533401"/>
            <a:ext cx="4495800" cy="472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55000" lnSpcReduction="20000"/>
          </a:bodyPr>
          <a:lstStyle/>
          <a:p>
            <a:r>
              <a:rPr dirty="0" lang="en-US">
                <a:uFillTx/>
              </a:rPr>
              <a:t>Dorsal and ventral roots enter and leave the vertebral column respectively through </a:t>
            </a:r>
            <a:r>
              <a:rPr dirty="0" err="1" i="1" lang="en-US">
                <a:uFillTx/>
              </a:rPr>
              <a:t>intervertebral</a:t>
            </a:r>
            <a:r>
              <a:rPr dirty="0" i="1" lang="en-US">
                <a:uFillTx/>
              </a:rPr>
              <a:t> foramen </a:t>
            </a:r>
            <a:r>
              <a:rPr dirty="0" lang="en-US">
                <a:uFillTx/>
              </a:rPr>
              <a:t>at the vertebral segments corresponding to the spinal segment.</a:t>
            </a:r>
            <a:endParaRPr dirty="0" lang="ru-RU">
              <a:uFillTx/>
            </a:endParaRPr>
          </a:p>
          <a:p>
            <a:pPr>
              <a:buNone/>
            </a:pPr>
            <a:endParaRPr dirty="0" lang="en-US">
              <a:uFillTx/>
            </a:endParaRPr>
          </a:p>
          <a:p>
            <a:r>
              <a:rPr dirty="0" lang="en-US">
                <a:uFillTx/>
              </a:rPr>
              <a:t>The cervical spinal nerves differ from others.</a:t>
            </a:r>
          </a:p>
          <a:p>
            <a:pPr lvl="1"/>
            <a:r>
              <a:rPr dirty="0" i="1" lang="en-US">
                <a:uFillTx/>
              </a:rPr>
              <a:t> C1-C7 spinal nerves emerge from the vertebral canal above the corresponding vertebra, with an eighth pair of cervical spinal nerves emerging below the C7 vertebra, meaning there are a total of 8 pairs of cervical spinal nerves while there are only 7 cervical vertebrae. </a:t>
            </a:r>
          </a:p>
          <a:p>
            <a:r>
              <a:rPr dirty="0" lang="en-US">
                <a:uFillTx/>
              </a:rPr>
              <a:t>The sacrum differs from the rest of the vertebral column in that its individual vertebrae are fused together, thus there are no </a:t>
            </a:r>
            <a:r>
              <a:rPr dirty="0" err="1" lang="en-US">
                <a:uFillTx/>
              </a:rPr>
              <a:t>intervertebral</a:t>
            </a:r>
            <a:r>
              <a:rPr dirty="0" lang="en-US">
                <a:uFillTx/>
              </a:rPr>
              <a:t> foramina. </a:t>
            </a:r>
            <a:r>
              <a:rPr dirty="0" i="1" lang="en-US">
                <a:uFillTx/>
              </a:rPr>
              <a:t>The spinal nerves instead pass through the sacral foramina.</a:t>
            </a:r>
          </a:p>
          <a:p>
            <a:endParaRPr dirty="0" lang="en-US">
              <a:uFillTx/>
            </a:endParaRPr>
          </a:p>
          <a:p>
            <a:endParaRPr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nerves\lateral-foramen-lateral-view.jpg" id="5"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562600" y="838200"/>
            <a:ext cx="3581400" cy="2852737"/>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nerves\B9780323068079000028_gr5.jpg" id="6"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438400" y="4648200"/>
            <a:ext cx="6705600" cy="20320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Прямоугольник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29200" y="37338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https://radiopaedia.org/articles/intervertebral-foramen-1?lang=us</a:t>
            </a:r>
            <a:endParaRPr dirty="0" lang="ru-RU" sz="10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Прямоугольник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20928" y="6611779"/>
            <a:ext cx="2323072"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r>
              <a:rPr dirty="0" lang="en-US" sz="1000">
                <a:uFillTx/>
              </a:rPr>
              <a:t>https://pocketdentistry.com/2-the-back/</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BrainSpinalCordlabld.jpg" id="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133600" y="381000"/>
            <a:ext cx="4232007" cy="576186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Прямоугольник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5996226"/>
            <a:ext cx="8229600" cy="861774"/>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dirty="0" lang="en-US" sz="1000">
                <a:uFillTx/>
              </a:rPr>
              <a:t>https://www.google.com/imgres?imgurl=https%3A%2F%2Fimg.go-homework.com%2Fimg%2Fbiology%2Fhow-is-the-central-nervous-system-protected-from-mechanical-damage.jpg&amp;imgrefurl=https%3A%2F%2Fru.howtodoiteasy.com%2F71156-how-is-the-central-nervous-system-protected-from-external-and-internal-injury-26&amp;tbnid=YokScfPtQLvCrM&amp;vet=12ahUKEwij46z2ouPrAhWQzaYKHQeACuMQMygDegUIARCAAQ..</a:t>
            </a:r>
            <a:r>
              <a:rPr dirty="0" err="1" lang="en-US" sz="1000">
                <a:uFillTx/>
              </a:rPr>
              <a:t>i&amp;docid</a:t>
            </a:r>
            <a:r>
              <a:rPr dirty="0" lang="en-US" sz="1000">
                <a:uFillTx/>
              </a:rPr>
              <a:t>=HSngss1iRPZ1DM&amp;w=910&amp;h=1239&amp;itg=1&amp;q=c5%20spinal%20cord%20injury&amp;hl=</a:t>
            </a:r>
            <a:r>
              <a:rPr dirty="0" err="1" lang="en-US" sz="1000">
                <a:uFillTx/>
              </a:rPr>
              <a:t>ru&amp;ved</a:t>
            </a:r>
            <a:r>
              <a:rPr dirty="0" lang="en-US" sz="1000">
                <a:uFillTx/>
              </a:rPr>
              <a:t>=2ahUKEwij46z2ouPrAhWQzaYKHQeACuMQMygDegUIARCAAQ</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spinal-cord.jpg" id="2355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33400" y="0"/>
            <a:ext cx="5562600" cy="68580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Прямоугольник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38800" y="6457890"/>
            <a:ext cx="3505200" cy="40011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dirty="0" lang="en-US" sz="1000">
                <a:uFillTx/>
              </a:rPr>
              <a:t>https://www.facebook.com/891812604219135/photos/d41d8cd9/2049517451781972/</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8" name="Rectangle 102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0"/>
            <a:ext cx="8229600" cy="1219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altLang="ru-RU" lang="en-US">
                <a:uFillTx/>
              </a:rPr>
              <a:t>Overview of Nervous System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9" name="Rectangle 102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5113" y="1185863"/>
            <a:ext cx="8497887" cy="513873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altLang="ru-RU" lang="en-US" sz="2400">
                <a:uFillTx/>
              </a:rPr>
              <a:t>endocrine</a:t>
            </a:r>
            <a:r>
              <a:rPr altLang="ru-RU" b="0" lang="en-US" sz="2400">
                <a:uFillTx/>
              </a:rPr>
              <a:t> and </a:t>
            </a:r>
            <a:r>
              <a:rPr altLang="ru-RU" lang="en-US" sz="2400">
                <a:uFillTx/>
              </a:rPr>
              <a:t>nervous system </a:t>
            </a:r>
            <a:r>
              <a:rPr altLang="ru-RU" b="0" lang="en-US" sz="2400">
                <a:uFillTx/>
              </a:rPr>
              <a:t>maintain internal coordination</a:t>
            </a:r>
          </a:p>
          <a:p>
            <a:pPr eaLnBrk="1" hangingPunct="1" lvl="1"/>
            <a:r>
              <a:rPr altLang="ru-RU" lang="en-US" sz="2000">
                <a:uFillTx/>
              </a:rPr>
              <a:t>endocrine system </a:t>
            </a:r>
            <a:r>
              <a:rPr altLang="ru-RU" b="0" lang="en-US" sz="2000">
                <a:uFillTx/>
              </a:rPr>
              <a:t>-  communicates by means of chemical messengers (</a:t>
            </a:r>
            <a:r>
              <a:rPr altLang="ru-RU" lang="en-US" sz="2000">
                <a:uFillTx/>
              </a:rPr>
              <a:t>hormones</a:t>
            </a:r>
            <a:r>
              <a:rPr altLang="ru-RU" b="0" lang="en-US" sz="2000">
                <a:uFillTx/>
              </a:rPr>
              <a:t>) secreted into to the blood</a:t>
            </a:r>
          </a:p>
          <a:p>
            <a:pPr eaLnBrk="1" hangingPunct="1" lvl="1"/>
            <a:r>
              <a:rPr altLang="ru-RU" lang="en-US" sz="2000">
                <a:uFillTx/>
              </a:rPr>
              <a:t>nervous system </a:t>
            </a:r>
            <a:r>
              <a:rPr altLang="ru-RU" b="0" lang="en-US" sz="2000">
                <a:uFillTx/>
              </a:rPr>
              <a:t>-  employs electrical and chemical means to send messages from cell to cell</a:t>
            </a:r>
          </a:p>
          <a:p>
            <a:pPr eaLnBrk="1" hangingPunct="1" lvl="1"/>
            <a:endParaRPr altLang="ru-RU" b="0" lang="en-US" sz="800">
              <a:uFillTx/>
            </a:endParaRPr>
          </a:p>
          <a:p>
            <a:pPr eaLnBrk="1" hangingPunct="1"/>
            <a:r>
              <a:rPr altLang="ru-RU" lang="en-US" sz="2400">
                <a:uFillTx/>
              </a:rPr>
              <a:t>nervous system </a:t>
            </a:r>
            <a:r>
              <a:rPr altLang="ru-RU" b="0" lang="en-US" sz="2400">
                <a:uFillTx/>
              </a:rPr>
              <a:t>carries out its task in </a:t>
            </a:r>
            <a:r>
              <a:rPr altLang="ru-RU" lang="en-US" sz="2400">
                <a:uFillTx/>
              </a:rPr>
              <a:t>three basic steps</a:t>
            </a:r>
            <a:r>
              <a:rPr altLang="ru-RU" b="0" lang="en-US" sz="2400">
                <a:uFillTx/>
              </a:rPr>
              <a:t>:</a:t>
            </a:r>
          </a:p>
          <a:p>
            <a:pPr eaLnBrk="1" hangingPunct="1" lvl="2"/>
            <a:r>
              <a:rPr altLang="ru-RU" b="0" lang="en-US" sz="2000">
                <a:uFillTx/>
              </a:rPr>
              <a:t>sense organs </a:t>
            </a:r>
            <a:r>
              <a:rPr altLang="ru-RU" lang="en-US" sz="2000">
                <a:uFillTx/>
              </a:rPr>
              <a:t>receive information </a:t>
            </a:r>
            <a:r>
              <a:rPr altLang="ru-RU" b="0" lang="en-US" sz="2000">
                <a:uFillTx/>
              </a:rPr>
              <a:t>about changes in the body and the external environment, and </a:t>
            </a:r>
            <a:r>
              <a:rPr altLang="ru-RU" lang="en-US" sz="2000">
                <a:uFillTx/>
              </a:rPr>
              <a:t>transmits coded messages </a:t>
            </a:r>
            <a:r>
              <a:rPr altLang="ru-RU" b="0" lang="en-US" sz="2000">
                <a:uFillTx/>
              </a:rPr>
              <a:t>to the spinal cord and the brain</a:t>
            </a:r>
          </a:p>
          <a:p>
            <a:pPr eaLnBrk="1" hangingPunct="1" lvl="2"/>
            <a:r>
              <a:rPr altLang="ru-RU" b="0" lang="en-US" sz="2000">
                <a:uFillTx/>
              </a:rPr>
              <a:t>brain and spinal cord </a:t>
            </a:r>
            <a:r>
              <a:rPr altLang="ru-RU" lang="en-US" sz="2000">
                <a:uFillTx/>
              </a:rPr>
              <a:t>processes this information</a:t>
            </a:r>
            <a:r>
              <a:rPr altLang="ru-RU" b="0" lang="en-US" sz="2000">
                <a:uFillTx/>
              </a:rPr>
              <a:t>, relates it to past experiences, and determine what response is appropriate to the circumstances</a:t>
            </a:r>
          </a:p>
          <a:p>
            <a:pPr eaLnBrk="1" hangingPunct="1" lvl="2"/>
            <a:r>
              <a:rPr altLang="ru-RU" b="0" lang="en-US" sz="2000">
                <a:uFillTx/>
              </a:rPr>
              <a:t>brain and spinal cord </a:t>
            </a:r>
            <a:r>
              <a:rPr altLang="ru-RU" lang="en-US" sz="2000">
                <a:uFillTx/>
              </a:rPr>
              <a:t>issue commands </a:t>
            </a:r>
            <a:r>
              <a:rPr altLang="ru-RU" b="0" lang="en-US" sz="2000">
                <a:uFillTx/>
              </a:rPr>
              <a:t>to muscles and gland cells to carry out such a response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IMG_1962.JPG" id="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85800" y="1"/>
            <a:ext cx="7620000" cy="68580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Прямоугольник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29200" y="3048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https://www.futureproofwellness.com/benefits</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i="1" lang="en-US">
                <a:uFillTx/>
              </a:rPr>
              <a:t>Spinal  cord  injuries  commonly  result  from  fractures  of vertebrae C5 to C6, but never from fractures of L3 to L5. </a:t>
            </a:r>
          </a:p>
          <a:p>
            <a:r>
              <a:rPr dirty="0" i="1" lang="en-US">
                <a:uFillTx/>
              </a:rPr>
              <a:t>Explain both observations.</a:t>
            </a:r>
            <a:endParaRPr dirty="0" i="1"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371601" y="304800"/>
            <a:ext cx="6110288" cy="5986463"/>
          </a:xfrm>
          <a:prstGeom prst="rect">
            <a:avLst/>
          </a:prstGeom>
          <a:noFill/>
          <a:ln w="9525">
            <a:noFill/>
            <a:miter lim="800000"/>
          </a:ln>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1"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819400" y="6610350"/>
            <a:ext cx="2952750" cy="247650"/>
          </a:xfrm>
          <a:prstGeom prst="rect">
            <a:avLst/>
          </a:prstGeom>
          <a:noFill/>
          <a:ln w="9525">
            <a:noFill/>
            <a:miter lim="800000"/>
          </a:ln>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77000" y="6477000"/>
            <a:ext cx="2667000" cy="246221"/>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z="1000">
                <a:uFillTx/>
              </a:rPr>
              <a:t>Netter’s Essential Physiology; 2009</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Заголовок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b="1" dirty="0" lang="en-US">
                <a:solidFill>
                  <a:schemeClr val="tx2">
                    <a:lumMod val="75000"/>
                  </a:schemeClr>
                </a:solidFill>
                <a:uFillTx/>
              </a:rPr>
              <a:t>3. State the three principal functions of the spinal cord</a:t>
            </a:r>
            <a:endParaRPr b="1" dirty="0" lang="ru-RU">
              <a:solidFill>
                <a:schemeClr val="tx2">
                  <a:lumMod val="75000"/>
                </a:scheme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indent="-514350" marL="514350">
              <a:buAutoNum type="arabicPeriod"/>
            </a:pPr>
            <a:r>
              <a:rPr b="1" dirty="0" lang="en-US">
                <a:uFillTx/>
              </a:rPr>
              <a:t>Conduction</a:t>
            </a:r>
          </a:p>
          <a:p>
            <a:pPr indent="-514350" marL="514350">
              <a:buNone/>
            </a:pPr>
            <a:r>
              <a:rPr dirty="0" i="1" lang="en-US">
                <a:uFillTx/>
              </a:rPr>
              <a:t>It contains bundles of nerve fibers that conduct information up and down the cord, connecting different levels of the trunk with each other and with the brain. </a:t>
            </a:r>
          </a:p>
          <a:p>
            <a:pPr indent="-514350" lvl="1" marL="914400"/>
            <a:r>
              <a:rPr dirty="0" lang="en-US">
                <a:uFillTx/>
              </a:rPr>
              <a:t>This enables sensory information to reach the brain, motor commands to reach the effectors, and input received at one level of the cord to affect output from another level.</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533400"/>
            <a:ext cx="8229600" cy="55927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buNone/>
            </a:pPr>
            <a:r>
              <a:rPr b="1" dirty="0" lang="en-US">
                <a:uFillTx/>
              </a:rPr>
              <a:t>2.  Neural integration</a:t>
            </a:r>
          </a:p>
          <a:p>
            <a:r>
              <a:rPr dirty="0" i="1" lang="en-US">
                <a:uFillTx/>
              </a:rPr>
              <a:t>Pools of spinal neurons receive input from multiple sources, integrate the information, and execute an appropriate output</a:t>
            </a:r>
            <a:r>
              <a:rPr dirty="0" lang="en-US">
                <a:uFillTx/>
              </a:rPr>
              <a:t>.</a:t>
            </a:r>
          </a:p>
          <a:p>
            <a:pPr lvl="1"/>
            <a:r>
              <a:rPr dirty="0" lang="en-US">
                <a:uFillTx/>
              </a:rPr>
              <a:t> For example, the spinal cord can integrate the stretch sensation from a full bladder with cerebral input concerning the appropriate time and place to urinate and execute control of the bladder accordingly</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838200"/>
            <a:ext cx="8229600" cy="5287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pPr>
              <a:buNone/>
            </a:pPr>
            <a:r>
              <a:rPr b="1" dirty="0" lang="en-US">
                <a:uFillTx/>
              </a:rPr>
              <a:t>3.  Locomotion</a:t>
            </a:r>
          </a:p>
          <a:p>
            <a:r>
              <a:rPr dirty="0" lang="en-US">
                <a:uFillTx/>
              </a:rPr>
              <a:t>Walking involves repetitive, coordinated contractions of several muscle groups in the limbs. </a:t>
            </a:r>
          </a:p>
          <a:p>
            <a:pPr lvl="1"/>
            <a:r>
              <a:rPr dirty="0" err="1" i="1" lang="en-US">
                <a:uFillTx/>
              </a:rPr>
              <a:t>Motorneurons</a:t>
            </a:r>
            <a:r>
              <a:rPr dirty="0" lang="en-US">
                <a:uFillTx/>
              </a:rPr>
              <a:t> in the brain initiate walking and determine its speed, distance, and direction, but the simple repetitive muscle contractions that put one foot in front of another, over and over, are coordinated by groups of neurons called </a:t>
            </a:r>
            <a:r>
              <a:rPr dirty="0" i="1" lang="en-US">
                <a:solidFill>
                  <a:srgbClr val="C00000"/>
                </a:solidFill>
                <a:uFillTx/>
              </a:rPr>
              <a:t>central pattern generators in the cord</a:t>
            </a:r>
            <a:r>
              <a:rPr dirty="0" lang="en-US">
                <a:uFillTx/>
              </a:rPr>
              <a:t>. </a:t>
            </a:r>
          </a:p>
          <a:p>
            <a:pPr lvl="2"/>
            <a:r>
              <a:rPr dirty="0" lang="en-US">
                <a:uFillTx/>
              </a:rPr>
              <a:t>These neural circuits produce the sequence of outputs to the extensor and flexor muscles that cause alternating movements of the lower limbs.</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buNone/>
            </a:pPr>
            <a:r>
              <a:rPr b="1" dirty="0" lang="en-US">
                <a:uFillTx/>
              </a:rPr>
              <a:t>Plus </a:t>
            </a:r>
          </a:p>
          <a:p>
            <a:pPr>
              <a:buNone/>
            </a:pPr>
            <a:r>
              <a:rPr b="1" dirty="0" lang="en-US">
                <a:uFillTx/>
              </a:rPr>
              <a:t>4.  Reflexes</a:t>
            </a:r>
          </a:p>
          <a:p>
            <a:pPr>
              <a:buNone/>
            </a:pPr>
            <a:r>
              <a:rPr dirty="0" lang="en-US">
                <a:uFillTx/>
              </a:rPr>
              <a:t>Spinal reflexes play vital roles in posture, motor coordination, and protective responses to pain or injury.</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Заголовок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b="1" dirty="0" lang="en-US">
                <a:solidFill>
                  <a:schemeClr val="tx2">
                    <a:lumMod val="75000"/>
                  </a:schemeClr>
                </a:solidFill>
                <a:uFillTx/>
              </a:rPr>
              <a:t>4. Describe its gross and microscopic structure </a:t>
            </a:r>
            <a:endParaRPr b="1" dirty="0" lang="ru-RU">
              <a:solidFill>
                <a:schemeClr val="tx2">
                  <a:lumMod val="75000"/>
                </a:scheme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Содержимое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0"/>
            <a:ext cx="8229600" cy="58477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dirty="0" lang="en-US" sz="1600">
                <a:uFillTx/>
              </a:rPr>
              <a:t>The cord exhibits longitudinal grooves on  its anterior and posterior </a:t>
            </a:r>
            <a:r>
              <a:rPr dirty="0" i="1" lang="en-US" sz="1600">
                <a:solidFill>
                  <a:srgbClr val="C00000"/>
                </a:solidFill>
                <a:uFillTx/>
              </a:rPr>
              <a:t>sides—the anterior median fissure</a:t>
            </a:r>
            <a:r>
              <a:rPr dirty="0" lang="en-US" sz="1600">
                <a:uFillTx/>
              </a:rPr>
              <a:t> </a:t>
            </a:r>
            <a:r>
              <a:rPr dirty="0" i="1" lang="en-US" sz="1600">
                <a:solidFill>
                  <a:srgbClr val="C00000"/>
                </a:solidFill>
                <a:uFillTx/>
              </a:rPr>
              <a:t>and posterior median </a:t>
            </a:r>
            <a:r>
              <a:rPr dirty="0" err="1" i="1" lang="en-US" sz="1600">
                <a:solidFill>
                  <a:srgbClr val="C00000"/>
                </a:solidFill>
                <a:uFillTx/>
              </a:rPr>
              <a:t>sulcus</a:t>
            </a:r>
            <a:r>
              <a:rPr dirty="0" lang="en-US" sz="1600">
                <a:uFillTx/>
              </a:rPr>
              <a:t>, respectively</a:t>
            </a:r>
            <a:endParaRPr dirty="0" lang="ru-RU" sz="16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9600" y="2438400"/>
            <a:ext cx="8153400" cy="3733800"/>
          </a:xfrm>
          <a:prstGeom prst="rect">
            <a:avLst/>
          </a:prstGeom>
          <a:noFill/>
          <a:ln w="9525">
            <a:noFill/>
            <a:miter lim="800000"/>
          </a:ln>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457890"/>
            <a:ext cx="3505200"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z="1000">
                <a:uFillTx/>
              </a:rPr>
              <a:t>Kenneth S. Saladin Anatomy &amp; Physiology: The Unity of Form and Function</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533400"/>
            <a:ext cx="4114800" cy="6096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20000"/>
          </a:bodyPr>
          <a:lstStyle/>
          <a:p>
            <a:r>
              <a:rPr dirty="0" lang="en-US">
                <a:uFillTx/>
              </a:rPr>
              <a:t>Inside the spinal cord there is a narrow cavity -</a:t>
            </a:r>
            <a:r>
              <a:rPr dirty="0" i="1" lang="en-US">
                <a:solidFill>
                  <a:srgbClr val="C00000"/>
                </a:solidFill>
                <a:uFillTx/>
              </a:rPr>
              <a:t>central channel </a:t>
            </a:r>
            <a:r>
              <a:rPr dirty="0" lang="en-US">
                <a:uFillTx/>
              </a:rPr>
              <a:t>(1), which is full </a:t>
            </a:r>
            <a:r>
              <a:rPr dirty="0" i="1" lang="en-US">
                <a:solidFill>
                  <a:srgbClr val="C00000"/>
                </a:solidFill>
                <a:uFillTx/>
              </a:rPr>
              <a:t>cerebrospinal fluid</a:t>
            </a:r>
            <a:r>
              <a:rPr dirty="0" lang="en-US">
                <a:uFillTx/>
              </a:rPr>
              <a:t>.</a:t>
            </a:r>
          </a:p>
          <a:p>
            <a:pPr lvl="1">
              <a:buNone/>
            </a:pPr>
            <a:r>
              <a:rPr dirty="0" lang="en-US">
                <a:uFillTx/>
              </a:rPr>
              <a:t>• 	The upper end of it communicates with the 4th ventricle (2). </a:t>
            </a:r>
          </a:p>
          <a:p>
            <a:pPr lvl="1">
              <a:buNone/>
            </a:pPr>
            <a:r>
              <a:rPr dirty="0" lang="en-US">
                <a:uFillTx/>
              </a:rPr>
              <a:t>• The lower end expands and forms a terminal ventricle.</a:t>
            </a:r>
          </a:p>
          <a:p>
            <a:pPr lvl="2"/>
            <a:r>
              <a:rPr dirty="0" lang="en-US">
                <a:uFillTx/>
              </a:rPr>
              <a:t>The </a:t>
            </a:r>
            <a:r>
              <a:rPr b="1" dirty="0" lang="en-US">
                <a:uFillTx/>
              </a:rPr>
              <a:t>terminal ventricle</a:t>
            </a:r>
            <a:r>
              <a:rPr dirty="0" lang="en-US">
                <a:uFillTx/>
              </a:rPr>
              <a:t> (</a:t>
            </a:r>
            <a:r>
              <a:rPr dirty="0" err="1" lang="en-US">
                <a:uFillTx/>
              </a:rPr>
              <a:t>ventriculus</a:t>
            </a:r>
            <a:r>
              <a:rPr dirty="0" lang="en-US">
                <a:uFillTx/>
              </a:rPr>
              <a:t> </a:t>
            </a:r>
            <a:r>
              <a:rPr dirty="0" err="1" lang="en-US">
                <a:uFillTx/>
              </a:rPr>
              <a:t>terminalis</a:t>
            </a:r>
            <a:r>
              <a:rPr dirty="0" lang="en-US">
                <a:uFillTx/>
              </a:rPr>
              <a:t>, fifth </a:t>
            </a:r>
            <a:r>
              <a:rPr b="1" dirty="0" lang="en-US">
                <a:uFillTx/>
              </a:rPr>
              <a:t>ventricle</a:t>
            </a:r>
            <a:r>
              <a:rPr dirty="0" lang="en-US">
                <a:uFillTx/>
              </a:rPr>
              <a:t> or </a:t>
            </a:r>
            <a:r>
              <a:rPr dirty="0" err="1" lang="en-US">
                <a:uFillTx/>
              </a:rPr>
              <a:t>ampulla</a:t>
            </a:r>
            <a:r>
              <a:rPr dirty="0" lang="en-US">
                <a:uFillTx/>
              </a:rPr>
              <a:t> </a:t>
            </a:r>
            <a:r>
              <a:rPr dirty="0" err="1" lang="en-US">
                <a:uFillTx/>
              </a:rPr>
              <a:t>caudalis</a:t>
            </a:r>
            <a:r>
              <a:rPr dirty="0" lang="en-US">
                <a:uFillTx/>
              </a:rPr>
              <a:t>) is the widest part of the central canal of the </a:t>
            </a:r>
            <a:r>
              <a:rPr b="1" dirty="0" lang="en-US">
                <a:uFillTx/>
              </a:rPr>
              <a:t>spinal cord</a:t>
            </a:r>
            <a:r>
              <a:rPr dirty="0" lang="en-US">
                <a:uFillTx/>
              </a:rPr>
              <a:t> that is located at or near the </a:t>
            </a:r>
            <a:r>
              <a:rPr dirty="0" err="1" lang="en-US">
                <a:uFillTx/>
              </a:rPr>
              <a:t>conus</a:t>
            </a:r>
            <a:r>
              <a:rPr dirty="0" lang="en-US">
                <a:uFillTx/>
              </a:rPr>
              <a:t> </a:t>
            </a:r>
            <a:r>
              <a:rPr dirty="0" err="1" lang="en-US">
                <a:uFillTx/>
              </a:rPr>
              <a:t>medullaris</a:t>
            </a:r>
            <a:r>
              <a:rPr dirty="0" lang="en-US">
                <a:uFillTx/>
              </a:rPr>
              <a:t>.</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029200" y="914400"/>
            <a:ext cx="2609850" cy="2581275"/>
          </a:xfrm>
          <a:prstGeom prst="rect">
            <a:avLst/>
          </a:prstGeom>
          <a:noFill/>
          <a:ln w="9525">
            <a:noFill/>
            <a:miter lim="800000"/>
          </a:ln>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скачанные файлы (4).jpg" id="307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181600" y="4114800"/>
            <a:ext cx="3057525" cy="1990725"/>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Прямоугольник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0" y="64770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https://www.kenhub.com/en/library/anatomy/the-fourth-ventricle</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Заголовок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5715000"/>
            <a:ext cx="82296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b="1" dirty="0" lang="en-US" sz="2000">
                <a:uFillTx/>
              </a:rPr>
              <a:t>In which cases sample of CSF is needed?</a:t>
            </a:r>
            <a:endParaRPr b="1" dirty="0" lang="ru-RU" sz="20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1000" y="609600"/>
            <a:ext cx="3352800" cy="518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62500" lnSpcReduction="20000"/>
          </a:bodyPr>
          <a:lstStyle/>
          <a:p>
            <a:r>
              <a:rPr dirty="0" lang="en-US">
                <a:uFillTx/>
              </a:rPr>
              <a:t>When a sample of CSF  is needed  for clinical purposes,  it  is taken from the lumbar cistern by a procedure called </a:t>
            </a:r>
            <a:r>
              <a:rPr dirty="0" i="1" lang="en-US">
                <a:solidFill>
                  <a:srgbClr val="C00000"/>
                </a:solidFill>
                <a:uFillTx/>
              </a:rPr>
              <a:t>lumbar puncture </a:t>
            </a:r>
            <a:r>
              <a:rPr dirty="0" lang="en-US">
                <a:uFillTx/>
              </a:rPr>
              <a:t> (or colloquially, spinal  tap). </a:t>
            </a:r>
          </a:p>
          <a:p>
            <a:pPr lvl="1"/>
            <a:r>
              <a:rPr dirty="0" lang="en-US">
                <a:uFillTx/>
              </a:rPr>
              <a:t>A spinal needle  is  inserted between two vertebrae at level L3/L4 or L4/L5, where there is no risk of accidental  injury  to  the spinal cord  (which ends at L1  to L2). </a:t>
            </a:r>
          </a:p>
          <a:p>
            <a:pPr lvl="1">
              <a:buNone/>
            </a:pPr>
            <a:endParaRPr dirty="0" lang="en-US">
              <a:uFillTx/>
            </a:endParaRPr>
          </a:p>
          <a:p>
            <a:pPr lvl="1">
              <a:buNone/>
            </a:pPr>
            <a:endParaRPr dirty="0" lang="en-US">
              <a:uFillTx/>
            </a:endParaRPr>
          </a:p>
          <a:p>
            <a:pPr lvl="1"/>
            <a:r>
              <a:rPr dirty="0" lang="en-US">
                <a:uFillTx/>
              </a:rPr>
              <a:t>CSF drips from the spinal needle into a collection tube; usually 3 to 4 </a:t>
            </a:r>
            <a:r>
              <a:rPr dirty="0" err="1" lang="en-US">
                <a:uFillTx/>
              </a:rPr>
              <a:t>mL</a:t>
            </a:r>
            <a:r>
              <a:rPr dirty="0" lang="en-US">
                <a:uFillTx/>
              </a:rPr>
              <a:t> of CSF is collected</a:t>
            </a:r>
            <a:endParaRPr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9.3.jpg" id="9218"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0" y="381000"/>
            <a:ext cx="4337063" cy="51054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Прямоугольник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67200" y="56388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https://www.tuyenlab.net/2018/02/haematology-cerebrospinal-fluid.html</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2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331788"/>
            <a:ext cx="9144000" cy="141763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eaLnBrk="1" hangingPunct="1"/>
            <a:r>
              <a:rPr altLang="ru-RU" lang="en-US">
                <a:uFillTx/>
              </a:rPr>
              <a:t>Two Major Anatomical Subdivisions of Nervous System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2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1788" y="1987550"/>
            <a:ext cx="8466137"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altLang="ru-RU" lang="en-US" sz="2800">
                <a:uFillTx/>
              </a:rPr>
              <a:t>central nervous system </a:t>
            </a:r>
            <a:r>
              <a:rPr altLang="ru-RU" b="0" lang="en-US" sz="2800">
                <a:uFillTx/>
              </a:rPr>
              <a:t>(CNS)</a:t>
            </a:r>
          </a:p>
          <a:p>
            <a:pPr eaLnBrk="1" hangingPunct="1" lvl="1"/>
            <a:r>
              <a:rPr altLang="ru-RU" b="0" lang="en-US" sz="2400">
                <a:uFillTx/>
              </a:rPr>
              <a:t>brain and spinal cord enclosed in bony coverings</a:t>
            </a:r>
          </a:p>
          <a:p>
            <a:pPr eaLnBrk="1" hangingPunct="1" lvl="2"/>
            <a:r>
              <a:rPr altLang="ru-RU" b="0" lang="en-US" sz="2000">
                <a:uFillTx/>
              </a:rPr>
              <a:t>enclosed by cranium and vertebral column</a:t>
            </a:r>
          </a:p>
          <a:p>
            <a:pPr eaLnBrk="1" hangingPunct="1" lvl="2"/>
            <a:endParaRPr altLang="ru-RU" b="0" lang="en-US" sz="1000">
              <a:uFillTx/>
            </a:endParaRPr>
          </a:p>
          <a:p>
            <a:pPr eaLnBrk="1" hangingPunct="1"/>
            <a:r>
              <a:rPr altLang="ru-RU" lang="en-US" sz="2800">
                <a:uFillTx/>
              </a:rPr>
              <a:t>peripheral nervous system </a:t>
            </a:r>
            <a:r>
              <a:rPr altLang="ru-RU" b="0" lang="en-US" sz="2800">
                <a:uFillTx/>
              </a:rPr>
              <a:t>(PNS)</a:t>
            </a:r>
          </a:p>
          <a:p>
            <a:pPr eaLnBrk="1" hangingPunct="1" lvl="1"/>
            <a:r>
              <a:rPr altLang="ru-RU" b="0" lang="en-US" sz="2400">
                <a:uFillTx/>
              </a:rPr>
              <a:t>all the nervous system except the brain and spinal cord</a:t>
            </a:r>
          </a:p>
          <a:p>
            <a:pPr eaLnBrk="1" hangingPunct="1" lvl="1"/>
            <a:r>
              <a:rPr altLang="ru-RU" b="0" lang="en-US" sz="2400">
                <a:uFillTx/>
              </a:rPr>
              <a:t>composed of </a:t>
            </a:r>
            <a:r>
              <a:rPr altLang="ru-RU" lang="en-US" sz="2400">
                <a:uFillTx/>
              </a:rPr>
              <a:t>nerves</a:t>
            </a:r>
            <a:r>
              <a:rPr altLang="ru-RU" b="0" lang="en-US" sz="2400">
                <a:uFillTx/>
              </a:rPr>
              <a:t> and </a:t>
            </a:r>
            <a:r>
              <a:rPr altLang="ru-RU" lang="en-US" sz="2400">
                <a:uFillTx/>
              </a:rPr>
              <a:t>ganglia</a:t>
            </a:r>
          </a:p>
          <a:p>
            <a:pPr eaLnBrk="1" hangingPunct="1" lvl="2"/>
            <a:r>
              <a:rPr altLang="ru-RU" lang="en-US" sz="2000">
                <a:uFillTx/>
              </a:rPr>
              <a:t>nerve</a:t>
            </a:r>
            <a:r>
              <a:rPr altLang="ru-RU" b="0" lang="en-US" sz="2000">
                <a:uFillTx/>
              </a:rPr>
              <a:t> – a bundle of nerve fibers (axons) wrapped in fibrous connective tissue</a:t>
            </a:r>
          </a:p>
          <a:p>
            <a:pPr eaLnBrk="1" hangingPunct="1" lvl="2"/>
            <a:r>
              <a:rPr altLang="ru-RU" lang="en-US" sz="2000">
                <a:uFillTx/>
              </a:rPr>
              <a:t>ganglion</a:t>
            </a:r>
            <a:r>
              <a:rPr altLang="ru-RU" b="0" lang="en-US" sz="2000">
                <a:uFillTx/>
              </a:rPr>
              <a:t> – a knot-like swelling in a nerve where neuron cell bodies are concentrated</a:t>
            </a:r>
            <a:endParaRPr altLang="ru-RU"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85800"/>
            <a:ext cx="8229600" cy="5791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20000"/>
          </a:bodyPr>
          <a:lstStyle/>
          <a:p>
            <a:pPr>
              <a:buNone/>
            </a:pPr>
            <a:r>
              <a:rPr b="1" dirty="0" err="1" lang="en-US">
                <a:uFillTx/>
              </a:rPr>
              <a:t>Meninges</a:t>
            </a:r>
            <a:r>
              <a:rPr b="1" dirty="0" lang="en-US">
                <a:uFillTx/>
              </a:rPr>
              <a:t> of the Spinal Cord</a:t>
            </a:r>
          </a:p>
          <a:p>
            <a:r>
              <a:rPr dirty="0" lang="en-US">
                <a:uFillTx/>
              </a:rPr>
              <a:t>The spinal cord and brain are enclosed  in  three fibrous membranes called:</a:t>
            </a:r>
          </a:p>
          <a:p>
            <a:pPr lvl="1"/>
            <a:r>
              <a:rPr dirty="0" lang="en-US">
                <a:uFillTx/>
              </a:rPr>
              <a:t> </a:t>
            </a:r>
            <a:r>
              <a:rPr dirty="0" err="1" i="1" lang="en-US">
                <a:solidFill>
                  <a:srgbClr val="C00000"/>
                </a:solidFill>
                <a:uFillTx/>
              </a:rPr>
              <a:t>meninges</a:t>
            </a:r>
            <a:r>
              <a:rPr dirty="0" i="1" lang="en-US">
                <a:solidFill>
                  <a:srgbClr val="C00000"/>
                </a:solidFill>
                <a:uFillTx/>
              </a:rPr>
              <a:t> </a:t>
            </a:r>
            <a:r>
              <a:rPr dirty="0" lang="en-US">
                <a:uFillTx/>
              </a:rPr>
              <a:t> - singular,  </a:t>
            </a:r>
            <a:r>
              <a:rPr dirty="0" err="1" lang="en-US">
                <a:uFillTx/>
              </a:rPr>
              <a:t>meninx</a:t>
            </a:r>
            <a:r>
              <a:rPr dirty="0" lang="en-US">
                <a:uFillTx/>
              </a:rPr>
              <a:t> . </a:t>
            </a:r>
          </a:p>
          <a:p>
            <a:pPr lvl="1"/>
            <a:r>
              <a:rPr dirty="0" lang="en-US">
                <a:uFillTx/>
              </a:rPr>
              <a:t>These membranes separate  the soft  tissue of  the central nervous system from the bones of the vertebrae and skull.</a:t>
            </a:r>
          </a:p>
          <a:p>
            <a:pPr indent="-342900" lvl="1" marL="342900">
              <a:buFont charset="0" pitchFamily="34" typeface="Arial"/>
              <a:buChar char="•"/>
            </a:pPr>
            <a:r>
              <a:rPr dirty="0" lang="en-US" sz="3100">
                <a:uFillTx/>
              </a:rPr>
              <a:t>From superficial to deep, they are the </a:t>
            </a:r>
            <a:r>
              <a:rPr dirty="0" err="1" i="1" lang="en-US" sz="3100">
                <a:solidFill>
                  <a:srgbClr val="C00000"/>
                </a:solidFill>
                <a:uFillTx/>
              </a:rPr>
              <a:t>dura</a:t>
            </a:r>
            <a:r>
              <a:rPr dirty="0" i="1" lang="en-US" sz="3100">
                <a:solidFill>
                  <a:srgbClr val="C00000"/>
                </a:solidFill>
                <a:uFillTx/>
              </a:rPr>
              <a:t> mater</a:t>
            </a:r>
            <a:r>
              <a:rPr dirty="0" lang="en-US" sz="3100">
                <a:uFillTx/>
              </a:rPr>
              <a:t>, </a:t>
            </a:r>
            <a:r>
              <a:rPr dirty="0" err="1" i="1" lang="en-US" sz="3100">
                <a:solidFill>
                  <a:srgbClr val="C00000"/>
                </a:solidFill>
                <a:uFillTx/>
              </a:rPr>
              <a:t>arachnoid</a:t>
            </a:r>
            <a:r>
              <a:rPr dirty="0" i="1" lang="en-US" sz="3100">
                <a:solidFill>
                  <a:srgbClr val="C00000"/>
                </a:solidFill>
                <a:uFillTx/>
              </a:rPr>
              <a:t> mater</a:t>
            </a:r>
            <a:r>
              <a:rPr dirty="0" lang="en-US" sz="3100">
                <a:uFillTx/>
              </a:rPr>
              <a:t>, and </a:t>
            </a:r>
            <a:r>
              <a:rPr dirty="0" err="1" i="1" lang="en-US" sz="3100">
                <a:solidFill>
                  <a:srgbClr val="C00000"/>
                </a:solidFill>
                <a:uFillTx/>
              </a:rPr>
              <a:t>pia</a:t>
            </a:r>
            <a:r>
              <a:rPr dirty="0" i="1" lang="en-US" sz="3100">
                <a:solidFill>
                  <a:srgbClr val="C00000"/>
                </a:solidFill>
                <a:uFillTx/>
              </a:rPr>
              <a:t> mater</a:t>
            </a:r>
            <a:r>
              <a:rPr dirty="0" lang="en-US" sz="3100">
                <a:uFillTx/>
              </a:rPr>
              <a:t>.</a:t>
            </a:r>
            <a:endParaRPr dirty="0" lang="en-US">
              <a:uFillTx/>
            </a:endParaRPr>
          </a:p>
          <a:p>
            <a:r>
              <a:rPr dirty="0" lang="en-US">
                <a:solidFill>
                  <a:srgbClr val="C00000"/>
                </a:solidFill>
                <a:uFillTx/>
              </a:rPr>
              <a:t>The </a:t>
            </a:r>
            <a:r>
              <a:rPr dirty="0" err="1" lang="en-US">
                <a:solidFill>
                  <a:srgbClr val="C00000"/>
                </a:solidFill>
                <a:uFillTx/>
              </a:rPr>
              <a:t>dura</a:t>
            </a:r>
            <a:r>
              <a:rPr dirty="0" lang="en-US">
                <a:solidFill>
                  <a:srgbClr val="C00000"/>
                </a:solidFill>
                <a:uFillTx/>
              </a:rPr>
              <a:t> mater </a:t>
            </a:r>
            <a:r>
              <a:rPr dirty="0" lang="en-US">
                <a:uFillTx/>
              </a:rPr>
              <a:t>forms a loose-fitting sleeve called the </a:t>
            </a:r>
            <a:r>
              <a:rPr dirty="0" err="1" i="1" lang="en-US">
                <a:uFillTx/>
              </a:rPr>
              <a:t>dural</a:t>
            </a:r>
            <a:r>
              <a:rPr dirty="0" i="1" lang="en-US">
                <a:uFillTx/>
              </a:rPr>
              <a:t> sheath </a:t>
            </a:r>
            <a:r>
              <a:rPr dirty="0" lang="en-US">
                <a:uFillTx/>
              </a:rPr>
              <a:t>around the spinal cord. </a:t>
            </a:r>
          </a:p>
          <a:p>
            <a:pPr lvl="1"/>
            <a:r>
              <a:rPr dirty="0" lang="en-US">
                <a:uFillTx/>
              </a:rPr>
              <a:t>It is a tough membrane about as thick as a rubber kitchen glove, composed of multiple layers of dense irregular connective tissue. </a:t>
            </a:r>
          </a:p>
          <a:p>
            <a:pPr lvl="1"/>
            <a:r>
              <a:rPr dirty="0" lang="en-US" u="sng">
                <a:uFillTx/>
              </a:rPr>
              <a:t>The space between the sheath and vertebral </a:t>
            </a:r>
            <a:r>
              <a:rPr dirty="0" lang="en-US">
                <a:uFillTx/>
              </a:rPr>
              <a:t>bones, called the epidural space, is occupied by blood vessels, adipose tissue, and loose connective tissue. </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38960" y="838200"/>
            <a:ext cx="8424040" cy="5369170"/>
          </a:xfrm>
          <a:prstGeom prst="rect">
            <a:avLst/>
          </a:prstGeom>
          <a:noFill/>
          <a:ln w="9525">
            <a:noFill/>
            <a:miter lim="800000"/>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1219200"/>
            <a:ext cx="3352800" cy="4906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a:bodyPr>
          <a:lstStyle/>
          <a:p>
            <a:r>
              <a:rPr dirty="0" i="1" lang="en-US">
                <a:uFillTx/>
              </a:rPr>
              <a:t>Anesthetics are sometimes introduced to this space to block pain signals during childbirth or surgery; this procedure is called </a:t>
            </a:r>
            <a:r>
              <a:rPr dirty="0" i="1" lang="en-US">
                <a:solidFill>
                  <a:srgbClr val="C00000"/>
                </a:solidFill>
                <a:uFillTx/>
              </a:rPr>
              <a:t>epidural anesthesia.</a:t>
            </a:r>
            <a:endParaRPr dirty="0" i="1" lang="ru-RU">
              <a:solidFill>
                <a:srgbClr val="C00000"/>
              </a:solidFill>
              <a:uFillTx/>
            </a:endParaRPr>
          </a:p>
          <a:p>
            <a:endParaRPr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Fig-4-Epidural-anesthesia-technique-113.png" id="717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886200" y="1371600"/>
            <a:ext cx="4886325" cy="485775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Прямоугольник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248400"/>
            <a:ext cx="4572000" cy="40011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https://www.researchgate.net/figure/Fig-4-Epidural-anesthesia-technique-113_fig3_286937858</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эпид а.jpg" id="819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6324600" cy="67056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914400"/>
            <a:ext cx="8229600" cy="52117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lang="en-US">
                <a:uFillTx/>
              </a:rPr>
              <a:t>The  </a:t>
            </a:r>
            <a:r>
              <a:rPr dirty="0" err="1" lang="en-US">
                <a:solidFill>
                  <a:srgbClr val="C00000"/>
                </a:solidFill>
                <a:uFillTx/>
              </a:rPr>
              <a:t>arachnoid</a:t>
            </a:r>
            <a:r>
              <a:rPr dirty="0" lang="en-US">
                <a:solidFill>
                  <a:srgbClr val="C00000"/>
                </a:solidFill>
                <a:uFillTx/>
              </a:rPr>
              <a:t> mater </a:t>
            </a:r>
            <a:r>
              <a:rPr dirty="0" lang="en-US">
                <a:uFillTx/>
              </a:rPr>
              <a:t>consists  of  the </a:t>
            </a:r>
          </a:p>
          <a:p>
            <a:pPr lvl="1"/>
            <a:r>
              <a:rPr dirty="0" err="1" i="1" lang="en-US">
                <a:solidFill>
                  <a:srgbClr val="C00000"/>
                </a:solidFill>
                <a:uFillTx/>
              </a:rPr>
              <a:t>arachnoid</a:t>
            </a:r>
            <a:r>
              <a:rPr dirty="0" i="1" lang="en-US">
                <a:solidFill>
                  <a:srgbClr val="C00000"/>
                </a:solidFill>
                <a:uFillTx/>
              </a:rPr>
              <a:t> membrane</a:t>
            </a:r>
            <a:r>
              <a:rPr dirty="0" lang="en-US">
                <a:uFillTx/>
              </a:rPr>
              <a:t>— five or six layers of </a:t>
            </a:r>
            <a:r>
              <a:rPr dirty="0" err="1" lang="en-US">
                <a:uFillTx/>
              </a:rPr>
              <a:t>squamous</a:t>
            </a:r>
            <a:r>
              <a:rPr dirty="0" lang="en-US">
                <a:uFillTx/>
              </a:rPr>
              <a:t> to </a:t>
            </a:r>
            <a:r>
              <a:rPr dirty="0" err="1" lang="en-US">
                <a:uFillTx/>
              </a:rPr>
              <a:t>cuboidal</a:t>
            </a:r>
            <a:r>
              <a:rPr dirty="0" lang="en-US">
                <a:uFillTx/>
              </a:rPr>
              <a:t> cells adhering to the inside of the </a:t>
            </a:r>
            <a:r>
              <a:rPr dirty="0" err="1" lang="en-US">
                <a:uFillTx/>
              </a:rPr>
              <a:t>dura</a:t>
            </a:r>
            <a:r>
              <a:rPr dirty="0" lang="en-US">
                <a:uFillTx/>
              </a:rPr>
              <a:t>—</a:t>
            </a:r>
          </a:p>
          <a:p>
            <a:pPr lvl="1"/>
            <a:r>
              <a:rPr dirty="0" lang="en-US">
                <a:uFillTx/>
              </a:rPr>
              <a:t>and a looser array of cells and </a:t>
            </a:r>
            <a:r>
              <a:rPr dirty="0" err="1" lang="en-US">
                <a:uFillTx/>
              </a:rPr>
              <a:t>collagenous</a:t>
            </a:r>
            <a:r>
              <a:rPr dirty="0" lang="en-US">
                <a:uFillTx/>
              </a:rPr>
              <a:t> and elastic  fibers spanning  the gap between  the </a:t>
            </a:r>
            <a:r>
              <a:rPr dirty="0" err="1" lang="en-US">
                <a:uFillTx/>
              </a:rPr>
              <a:t>arachnoid</a:t>
            </a:r>
            <a:r>
              <a:rPr dirty="0" lang="en-US">
                <a:uFillTx/>
              </a:rPr>
              <a:t> membrane and  the </a:t>
            </a:r>
            <a:r>
              <a:rPr dirty="0" err="1" lang="en-US">
                <a:uFillTx/>
              </a:rPr>
              <a:t>pia</a:t>
            </a:r>
            <a:r>
              <a:rPr dirty="0" lang="en-US">
                <a:uFillTx/>
              </a:rPr>
              <a:t> mater.</a:t>
            </a:r>
          </a:p>
          <a:p>
            <a:pPr lvl="2"/>
            <a:r>
              <a:rPr dirty="0" lang="en-US">
                <a:uFillTx/>
              </a:rPr>
              <a:t> This gap,  the subarachnoid space,  is  filled with cerebrospinal  fluid  (CSF). Inferior to the </a:t>
            </a:r>
            <a:r>
              <a:rPr dirty="0" err="1" lang="en-US">
                <a:uFillTx/>
              </a:rPr>
              <a:t>medullary</a:t>
            </a:r>
            <a:r>
              <a:rPr dirty="0" lang="en-US">
                <a:uFillTx/>
              </a:rPr>
              <a:t> cone, the subarachnoid space is called the lumbar cistern and is occupied by the </a:t>
            </a:r>
            <a:r>
              <a:rPr dirty="0" err="1" lang="en-US">
                <a:uFillTx/>
              </a:rPr>
              <a:t>cauda</a:t>
            </a:r>
            <a:r>
              <a:rPr dirty="0" lang="en-US">
                <a:uFillTx/>
              </a:rPr>
              <a:t> </a:t>
            </a:r>
            <a:r>
              <a:rPr dirty="0" err="1" lang="en-US">
                <a:uFillTx/>
              </a:rPr>
              <a:t>equina</a:t>
            </a:r>
            <a:r>
              <a:rPr dirty="0" lang="en-US">
                <a:uFillTx/>
              </a:rPr>
              <a:t> and CSF.</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4352925" cy="3752850"/>
          </a:xfrm>
          <a:prstGeom prst="rect">
            <a:avLst/>
          </a:prstGeom>
          <a:noFill/>
          <a:ln w="9525">
            <a:noFill/>
            <a:miter lim="800000"/>
          </a:ln>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1"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810000" y="3581400"/>
            <a:ext cx="4972050" cy="2352675"/>
          </a:xfrm>
          <a:prstGeom prst="rect">
            <a:avLst/>
          </a:prstGeom>
          <a:noFill/>
          <a:ln w="9525">
            <a:noFill/>
            <a:miter lim="800000"/>
          </a:ln>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2"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62000" y="6096000"/>
            <a:ext cx="5153025" cy="409575"/>
          </a:xfrm>
          <a:prstGeom prst="rect">
            <a:avLst/>
          </a:prstGeom>
          <a:noFill/>
          <a:ln w="9525">
            <a:noFill/>
            <a:miter lim="800000"/>
          </a:ln>
          <a:effectLst/>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Прямоугольник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29400" y="6400800"/>
            <a:ext cx="1999265"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r>
              <a:rPr dirty="0" lang="en-US" sz="1000">
                <a:uFillTx/>
              </a:rPr>
              <a:t>Netter’s Essential Physiology; 2009</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09600"/>
            <a:ext cx="8229600" cy="55165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20000"/>
          </a:bodyPr>
          <a:lstStyle/>
          <a:p>
            <a:pPr>
              <a:buNone/>
            </a:pPr>
            <a:r>
              <a:rPr dirty="0" lang="en-US">
                <a:uFillTx/>
              </a:rPr>
              <a:t>The</a:t>
            </a:r>
            <a:r>
              <a:rPr dirty="0" lang="en-US">
                <a:solidFill>
                  <a:srgbClr val="C00000"/>
                </a:solidFill>
                <a:uFillTx/>
              </a:rPr>
              <a:t> </a:t>
            </a:r>
            <a:r>
              <a:rPr dirty="0" err="1" i="1" lang="en-US">
                <a:solidFill>
                  <a:srgbClr val="C00000"/>
                </a:solidFill>
                <a:uFillTx/>
              </a:rPr>
              <a:t>pia</a:t>
            </a:r>
            <a:r>
              <a:rPr dirty="0" i="1" lang="en-US">
                <a:solidFill>
                  <a:srgbClr val="C00000"/>
                </a:solidFill>
                <a:uFillTx/>
              </a:rPr>
              <a:t> mater </a:t>
            </a:r>
            <a:r>
              <a:rPr dirty="0" lang="en-US">
                <a:uFillTx/>
              </a:rPr>
              <a:t>is a </a:t>
            </a:r>
            <a:r>
              <a:rPr dirty="0" i="1" lang="en-US">
                <a:uFillTx/>
              </a:rPr>
              <a:t>delicate, transparent membrane composed of one or two layers of </a:t>
            </a:r>
            <a:r>
              <a:rPr dirty="0" err="1" i="1" lang="en-US">
                <a:uFillTx/>
              </a:rPr>
              <a:t>squamous</a:t>
            </a:r>
            <a:r>
              <a:rPr dirty="0" i="1" lang="en-US">
                <a:uFillTx/>
              </a:rPr>
              <a:t> to </a:t>
            </a:r>
            <a:r>
              <a:rPr dirty="0" err="1" i="1" lang="en-US">
                <a:uFillTx/>
              </a:rPr>
              <a:t>cuboidal</a:t>
            </a:r>
            <a:r>
              <a:rPr dirty="0" i="1" lang="en-US">
                <a:uFillTx/>
              </a:rPr>
              <a:t> cells and delicate </a:t>
            </a:r>
            <a:r>
              <a:rPr dirty="0" err="1" i="1" lang="en-US">
                <a:uFillTx/>
              </a:rPr>
              <a:t>collagenous</a:t>
            </a:r>
            <a:r>
              <a:rPr dirty="0" i="1" lang="en-US">
                <a:uFillTx/>
              </a:rPr>
              <a:t> and elastic fibers</a:t>
            </a:r>
            <a:r>
              <a:rPr dirty="0" lang="en-US">
                <a:uFillTx/>
              </a:rPr>
              <a:t>. </a:t>
            </a:r>
          </a:p>
          <a:p>
            <a:pPr lvl="1"/>
            <a:r>
              <a:rPr dirty="0" lang="en-US">
                <a:uFillTx/>
              </a:rPr>
              <a:t>It closely follows the contours of  the spinal cord.  </a:t>
            </a:r>
          </a:p>
          <a:p>
            <a:pPr lvl="1"/>
            <a:r>
              <a:rPr dirty="0" lang="en-US">
                <a:uFillTx/>
              </a:rPr>
              <a:t>It continues beyond  the </a:t>
            </a:r>
            <a:r>
              <a:rPr dirty="0" err="1" lang="en-US">
                <a:uFillTx/>
              </a:rPr>
              <a:t>medullary</a:t>
            </a:r>
            <a:r>
              <a:rPr dirty="0" lang="en-US">
                <a:uFillTx/>
              </a:rPr>
              <a:t> cone as a fibrous strand, the terminal </a:t>
            </a:r>
            <a:r>
              <a:rPr dirty="0" err="1" lang="en-US">
                <a:uFillTx/>
              </a:rPr>
              <a:t>filum</a:t>
            </a:r>
            <a:r>
              <a:rPr dirty="0" lang="en-US">
                <a:uFillTx/>
              </a:rPr>
              <a:t>, within the lumbar cistern. </a:t>
            </a:r>
          </a:p>
          <a:p>
            <a:r>
              <a:rPr dirty="0" lang="en-US">
                <a:uFillTx/>
              </a:rPr>
              <a:t>At the level of vertebra S2, it exits the lower end of the cistern and fuses with the </a:t>
            </a:r>
            <a:r>
              <a:rPr dirty="0" err="1" lang="en-US">
                <a:uFillTx/>
              </a:rPr>
              <a:t>dura</a:t>
            </a:r>
            <a:r>
              <a:rPr dirty="0" lang="en-US">
                <a:uFillTx/>
              </a:rPr>
              <a:t> mater, and the two form a </a:t>
            </a:r>
            <a:r>
              <a:rPr dirty="0" err="1" i="1" lang="en-US">
                <a:uFillTx/>
              </a:rPr>
              <a:t>coccygeal</a:t>
            </a:r>
            <a:r>
              <a:rPr dirty="0" i="1" lang="en-US">
                <a:uFillTx/>
              </a:rPr>
              <a:t> ligament </a:t>
            </a:r>
            <a:r>
              <a:rPr dirty="0" lang="en-US">
                <a:uFillTx/>
              </a:rPr>
              <a:t>that anchors  the cord and </a:t>
            </a:r>
            <a:r>
              <a:rPr dirty="0" err="1" lang="en-US">
                <a:uFillTx/>
              </a:rPr>
              <a:t>meninges</a:t>
            </a:r>
            <a:r>
              <a:rPr dirty="0" lang="en-US">
                <a:uFillTx/>
              </a:rPr>
              <a:t>  to vertebra Co1.</a:t>
            </a:r>
          </a:p>
          <a:p>
            <a:pPr lvl="1"/>
            <a:r>
              <a:rPr dirty="0" i="1" lang="en-US">
                <a:uFillTx/>
              </a:rPr>
              <a:t> At  regular intervals along  the cord, extensions of  the </a:t>
            </a:r>
            <a:r>
              <a:rPr dirty="0" err="1" i="1" lang="en-US">
                <a:uFillTx/>
              </a:rPr>
              <a:t>pia</a:t>
            </a:r>
            <a:r>
              <a:rPr dirty="0" i="1" lang="en-US">
                <a:uFillTx/>
              </a:rPr>
              <a:t> called </a:t>
            </a:r>
            <a:r>
              <a:rPr dirty="0" i="1" lang="en-US">
                <a:solidFill>
                  <a:srgbClr val="C00000"/>
                </a:solidFill>
                <a:uFillTx/>
              </a:rPr>
              <a:t>denticulate ligaments </a:t>
            </a:r>
            <a:r>
              <a:rPr dirty="0" i="1" lang="en-US">
                <a:uFillTx/>
              </a:rPr>
              <a:t>extend through the </a:t>
            </a:r>
            <a:r>
              <a:rPr dirty="0" err="1" i="1" lang="en-US">
                <a:uFillTx/>
              </a:rPr>
              <a:t>arachnoid</a:t>
            </a:r>
            <a:r>
              <a:rPr dirty="0" i="1" lang="en-US">
                <a:uFillTx/>
              </a:rPr>
              <a:t> to the </a:t>
            </a:r>
            <a:r>
              <a:rPr dirty="0" err="1" i="1" lang="en-US">
                <a:uFillTx/>
              </a:rPr>
              <a:t>dura</a:t>
            </a:r>
            <a:r>
              <a:rPr dirty="0" i="1" lang="en-US">
                <a:uFillTx/>
              </a:rPr>
              <a:t>, anchoring the cord and limiting side-to-side movements</a:t>
            </a:r>
            <a:r>
              <a:rPr dirty="0" lang="en-US">
                <a:uFillTx/>
              </a:rPr>
              <a:t>.</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28600"/>
            <a:ext cx="4343400" cy="55927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Autofit/>
          </a:bodyPr>
          <a:lstStyle/>
          <a:p>
            <a:pPr>
              <a:buNone/>
            </a:pPr>
            <a:r>
              <a:rPr b="1" dirty="0" lang="en-US" sz="1600">
                <a:uFillTx/>
              </a:rPr>
              <a:t>Cross-Sectional Anatomy</a:t>
            </a:r>
          </a:p>
          <a:p>
            <a:r>
              <a:rPr dirty="0" lang="en-US" sz="1600">
                <a:uFillTx/>
              </a:rPr>
              <a:t>The spinal cord, like the brain, consists of two kinds of nervous tissue called </a:t>
            </a:r>
            <a:r>
              <a:rPr dirty="0" i="1" lang="en-US" sz="1600">
                <a:solidFill>
                  <a:srgbClr val="C00000"/>
                </a:solidFill>
                <a:uFillTx/>
              </a:rPr>
              <a:t>gray and white matter. </a:t>
            </a:r>
          </a:p>
          <a:p>
            <a:r>
              <a:rPr dirty="0" i="1" lang="en-US" sz="1600">
                <a:solidFill>
                  <a:srgbClr val="C00000"/>
                </a:solidFill>
                <a:uFillTx/>
              </a:rPr>
              <a:t>Gray matter </a:t>
            </a:r>
          </a:p>
          <a:p>
            <a:pPr lvl="1"/>
            <a:r>
              <a:rPr dirty="0" lang="en-US" sz="1600">
                <a:uFillTx/>
              </a:rPr>
              <a:t>has a relatively dull color because it contains </a:t>
            </a:r>
            <a:r>
              <a:rPr dirty="0" i="1" lang="en-US" sz="1600">
                <a:uFillTx/>
              </a:rPr>
              <a:t>little myelin</a:t>
            </a:r>
            <a:r>
              <a:rPr dirty="0" lang="en-US" sz="1600">
                <a:uFillTx/>
              </a:rPr>
              <a:t>.</a:t>
            </a:r>
          </a:p>
          <a:p>
            <a:pPr lvl="1"/>
            <a:r>
              <a:rPr dirty="0" lang="en-US" sz="1600">
                <a:uFillTx/>
              </a:rPr>
              <a:t> It contains the somas, dendrites, and proximal parts of the axons of neurons.</a:t>
            </a:r>
          </a:p>
          <a:p>
            <a:pPr lvl="1"/>
            <a:r>
              <a:rPr dirty="0" lang="en-US" sz="1600">
                <a:uFillTx/>
              </a:rPr>
              <a:t> It is the site of synaptic contact between neurons, and therefore the site of all neural integration in the spinal cord. </a:t>
            </a:r>
          </a:p>
          <a:p>
            <a:r>
              <a:rPr dirty="0" i="1" lang="en-US" sz="1600">
                <a:solidFill>
                  <a:srgbClr val="C00000"/>
                </a:solidFill>
                <a:uFillTx/>
              </a:rPr>
              <a:t>White matter</a:t>
            </a:r>
            <a:r>
              <a:rPr dirty="0" lang="en-US" sz="1600">
                <a:uFillTx/>
              </a:rPr>
              <a:t>, by contrast, </a:t>
            </a:r>
          </a:p>
          <a:p>
            <a:pPr lvl="1"/>
            <a:r>
              <a:rPr dirty="0" lang="en-US" sz="1600">
                <a:uFillTx/>
              </a:rPr>
              <a:t>has a bright, pearly white appearance due  to an </a:t>
            </a:r>
            <a:r>
              <a:rPr dirty="0" i="1" lang="en-US" sz="1600">
                <a:uFillTx/>
              </a:rPr>
              <a:t>abundance of myelin</a:t>
            </a:r>
            <a:r>
              <a:rPr dirty="0" lang="en-US" sz="1600">
                <a:uFillTx/>
              </a:rPr>
              <a:t>.</a:t>
            </a:r>
          </a:p>
          <a:p>
            <a:pPr lvl="1"/>
            <a:r>
              <a:rPr dirty="0" lang="en-US" sz="1600">
                <a:uFillTx/>
              </a:rPr>
              <a:t> It is composed of bundles of axons, called tracts, that carry signals from one level of the CNS to another. </a:t>
            </a:r>
          </a:p>
          <a:p>
            <a:r>
              <a:rPr dirty="0" lang="en-US" sz="1600">
                <a:uFillTx/>
              </a:rPr>
              <a:t>Both gray and white matter also have an abundance of </a:t>
            </a:r>
            <a:r>
              <a:rPr dirty="0" err="1" i="1" lang="en-US" sz="1600">
                <a:uFillTx/>
              </a:rPr>
              <a:t>glial</a:t>
            </a:r>
            <a:r>
              <a:rPr dirty="0" i="1" lang="en-US" sz="1600">
                <a:uFillTx/>
              </a:rPr>
              <a:t> cells</a:t>
            </a:r>
            <a:r>
              <a:rPr dirty="0" lang="en-US" sz="1600">
                <a:uFillTx/>
              </a:rPr>
              <a:t>.</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сп.jpg" id="10242"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953000" y="1752600"/>
            <a:ext cx="3695700" cy="32004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Прямоугольник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67200" y="6019800"/>
            <a:ext cx="4572000" cy="40011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https://biomedgrid.com/fulltext/volume5/the-evolution-of-the-nervous-system-invertebrates-vs-vertebrates-a-useful-instrument.000960.php</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0"/>
            <a:ext cx="4038600"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Nervous tissue is often </a:t>
            </a:r>
            <a:r>
              <a:rPr dirty="0" err="1" lang="en-US">
                <a:uFillTx/>
              </a:rPr>
              <a:t>histologically</a:t>
            </a:r>
            <a:r>
              <a:rPr dirty="0" lang="en-US">
                <a:uFillTx/>
              </a:rPr>
              <a:t> stained with silver compounds, which give the gray matter a brown or golden color and white matter a lighter tan to amber color.</a:t>
            </a:r>
            <a:endParaRPr dirty="0" lang="ru-RU">
              <a:uFillTx/>
            </a:endParaRPr>
          </a:p>
          <a:p>
            <a:endParaRPr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cord_ganglion.jpg" id="10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343400" y="0"/>
            <a:ext cx="4800600" cy="38100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скачанные файлы (5).jpg" id="1027"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400800" y="4114800"/>
            <a:ext cx="2238375" cy="203835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Прямоугольник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0" y="64008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http://anatomiahumanaust2012.blogspot.com/2012/11/</a:t>
            </a:r>
            <a:endParaRPr dirty="0" lang="ru-RU" sz="10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Прямоугольник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0" y="35052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https://www.pinterest.com/pin/521080619362459888/</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Содержимое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81001"/>
            <a:ext cx="8229600" cy="477053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z="2000" u="sng">
                <a:uFillTx/>
              </a:rPr>
              <a:t>Gray Matter</a:t>
            </a:r>
          </a:p>
          <a:p>
            <a:r>
              <a:rPr dirty="0" lang="en-US" sz="2000">
                <a:uFillTx/>
              </a:rPr>
              <a:t>The spinal cord has a central core of gray matter that looks some what butterfly- or H-shaped in cross sections. </a:t>
            </a:r>
          </a:p>
          <a:p>
            <a:pPr lvl="1"/>
            <a:r>
              <a:rPr dirty="0" lang="en-US" sz="2000">
                <a:uFillTx/>
              </a:rPr>
              <a:t>The core consists  mainly of  </a:t>
            </a:r>
            <a:r>
              <a:rPr dirty="0" i="1" lang="en-US" sz="2000">
                <a:uFillTx/>
              </a:rPr>
              <a:t>two posterior  (dorsal) horns </a:t>
            </a:r>
            <a:r>
              <a:rPr dirty="0" lang="en-US" sz="2000">
                <a:uFillTx/>
              </a:rPr>
              <a:t>, which extend  toward the </a:t>
            </a:r>
            <a:r>
              <a:rPr dirty="0" err="1" i="1" lang="en-US" sz="2000">
                <a:uFillTx/>
              </a:rPr>
              <a:t>posterolateral</a:t>
            </a:r>
            <a:r>
              <a:rPr dirty="0" i="1" lang="en-US" sz="2000">
                <a:uFillTx/>
              </a:rPr>
              <a:t> surfaces </a:t>
            </a:r>
            <a:r>
              <a:rPr dirty="0" lang="en-US" sz="2000">
                <a:uFillTx/>
              </a:rPr>
              <a:t>of the cord, </a:t>
            </a:r>
          </a:p>
          <a:p>
            <a:pPr lvl="1"/>
            <a:r>
              <a:rPr dirty="0" lang="en-US" sz="2000">
                <a:uFillTx/>
              </a:rPr>
              <a:t>and </a:t>
            </a:r>
            <a:r>
              <a:rPr dirty="0" i="1" lang="en-US" sz="2000">
                <a:uFillTx/>
              </a:rPr>
              <a:t>two thicker anterior (ventral) horns</a:t>
            </a:r>
            <a:r>
              <a:rPr dirty="0" lang="en-US" sz="2000">
                <a:uFillTx/>
              </a:rPr>
              <a:t>, which extend toward the </a:t>
            </a:r>
            <a:r>
              <a:rPr dirty="0" err="1" i="1" lang="en-US" sz="2000">
                <a:uFillTx/>
              </a:rPr>
              <a:t>anterolateral</a:t>
            </a:r>
            <a:r>
              <a:rPr dirty="0" i="1" lang="en-US" sz="2000">
                <a:uFillTx/>
              </a:rPr>
              <a:t> surfaces .</a:t>
            </a:r>
          </a:p>
          <a:p>
            <a:pPr lvl="1"/>
            <a:endParaRPr dirty="0" lang="en-US" sz="2000">
              <a:uFillTx/>
            </a:endParaRPr>
          </a:p>
          <a:p>
            <a:r>
              <a:rPr dirty="0" lang="en-US" sz="2000">
                <a:uFillTx/>
              </a:rPr>
              <a:t>The  right and  left  sides of  the gray matter are connected by a </a:t>
            </a:r>
            <a:r>
              <a:rPr dirty="0" i="1" lang="en-US" sz="2000">
                <a:uFillTx/>
              </a:rPr>
              <a:t>median  bridge  </a:t>
            </a:r>
            <a:r>
              <a:rPr dirty="0" lang="en-US" sz="2000">
                <a:uFillTx/>
              </a:rPr>
              <a:t>called  the  </a:t>
            </a:r>
            <a:r>
              <a:rPr dirty="0" i="1" lang="en-US" sz="2000">
                <a:solidFill>
                  <a:srgbClr val="C00000"/>
                </a:solidFill>
                <a:uFillTx/>
              </a:rPr>
              <a:t>gray  </a:t>
            </a:r>
            <a:r>
              <a:rPr dirty="0" err="1" i="1" lang="en-US" sz="2000">
                <a:solidFill>
                  <a:srgbClr val="C00000"/>
                </a:solidFill>
                <a:uFillTx/>
              </a:rPr>
              <a:t>commissure</a:t>
            </a:r>
            <a:r>
              <a:rPr dirty="0" lang="en-US" sz="2000">
                <a:uFillTx/>
              </a:rPr>
              <a:t>.  </a:t>
            </a:r>
          </a:p>
          <a:p>
            <a:pPr lvl="1"/>
            <a:r>
              <a:rPr dirty="0" lang="en-US" sz="2000">
                <a:uFillTx/>
              </a:rPr>
              <a:t>In  the middle  of the </a:t>
            </a:r>
            <a:r>
              <a:rPr dirty="0" err="1" lang="en-US" sz="2000">
                <a:uFillTx/>
              </a:rPr>
              <a:t>commissure</a:t>
            </a:r>
            <a:r>
              <a:rPr dirty="0" lang="en-US" sz="2000">
                <a:uFillTx/>
              </a:rPr>
              <a:t> is the central canal, which is collapsed in most areas of the adult spinal cord, but in some places (and in young children)  remains open,  lined with </a:t>
            </a:r>
            <a:r>
              <a:rPr dirty="0" err="1" lang="en-US" sz="2000">
                <a:uFillTx/>
              </a:rPr>
              <a:t>ependymal</a:t>
            </a:r>
            <a:r>
              <a:rPr dirty="0" lang="en-US" sz="2000">
                <a:uFillTx/>
              </a:rPr>
              <a:t> cells, and  filled with CSF.</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6" name="Rectangle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8900"/>
            <a:ext cx="9144000" cy="1143000"/>
          </a:xfr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altLang="ru-RU" lang="en-US">
                <a:uFillTx/>
              </a:rPr>
              <a:t>Subdivisions of Nervous System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72" name="TextBox 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854200" y="1120775"/>
            <a:ext cx="5375275" cy="21431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eaLnBrk="0" hangingPunct="0">
              <a:defRPr sz="2000">
                <a:solidFill>
                  <a:schemeClr val="tx1"/>
                </a:solidFill>
                <a:uFillTx/>
                <a:latin charset="0" panose="020B0604020202020204" pitchFamily="34" typeface="Arial"/>
              </a:defRPr>
            </a:lvl1pPr>
            <a:lvl2pPr eaLnBrk="0" hangingPunct="0" indent="-285750" marL="742950">
              <a:defRPr sz="2000">
                <a:solidFill>
                  <a:schemeClr val="tx1"/>
                </a:solidFill>
                <a:uFillTx/>
                <a:latin charset="0" panose="020B0604020202020204" pitchFamily="34" typeface="Arial"/>
              </a:defRPr>
            </a:lvl2pPr>
            <a:lvl3pPr eaLnBrk="0" hangingPunct="0" indent="-228600" marL="1143000">
              <a:defRPr sz="2000">
                <a:solidFill>
                  <a:schemeClr val="tx1"/>
                </a:solidFill>
                <a:uFillTx/>
                <a:latin charset="0" panose="020B0604020202020204" pitchFamily="34" typeface="Arial"/>
              </a:defRPr>
            </a:lvl3pPr>
            <a:lvl4pPr eaLnBrk="0" hangingPunct="0" indent="-228600" marL="1600200">
              <a:defRPr sz="2000">
                <a:solidFill>
                  <a:schemeClr val="tx1"/>
                </a:solidFill>
                <a:uFillTx/>
                <a:latin charset="0" panose="020B0604020202020204" pitchFamily="34" typeface="Arial"/>
              </a:defRPr>
            </a:lvl4pPr>
            <a:lvl5pPr eaLnBrk="0" hangingPunct="0" indent="-228600" marL="2057400">
              <a:defRPr sz="2000">
                <a:solidFill>
                  <a:schemeClr val="tx1"/>
                </a:solidFill>
                <a:uFillTx/>
                <a:latin charset="0" panose="020B0604020202020204" pitchFamily="34" typeface="Arial"/>
              </a:defRPr>
            </a:lvl5pPr>
            <a:lvl6pPr eaLnBrk="0" fontAlgn="base" hangingPunct="0" indent="-228600" marL="2514600">
              <a:spcBef>
                <a:spcPct val="0"/>
              </a:spcBef>
              <a:spcAft>
                <a:spcPct val="0"/>
              </a:spcAft>
              <a:defRPr sz="2000">
                <a:solidFill>
                  <a:schemeClr val="tx1"/>
                </a:solidFill>
                <a:uFillTx/>
                <a:latin charset="0" panose="020B0604020202020204" pitchFamily="34" typeface="Arial"/>
              </a:defRPr>
            </a:lvl6pPr>
            <a:lvl7pPr eaLnBrk="0" fontAlgn="base" hangingPunct="0" indent="-228600" marL="2971800">
              <a:spcBef>
                <a:spcPct val="0"/>
              </a:spcBef>
              <a:spcAft>
                <a:spcPct val="0"/>
              </a:spcAft>
              <a:defRPr sz="2000">
                <a:solidFill>
                  <a:schemeClr val="tx1"/>
                </a:solidFill>
                <a:uFillTx/>
                <a:latin charset="0" panose="020B0604020202020204" pitchFamily="34" typeface="Arial"/>
              </a:defRPr>
            </a:lvl7pPr>
            <a:lvl8pPr eaLnBrk="0" fontAlgn="base" hangingPunct="0" indent="-228600" marL="3429000">
              <a:spcBef>
                <a:spcPct val="0"/>
              </a:spcBef>
              <a:spcAft>
                <a:spcPct val="0"/>
              </a:spcAft>
              <a:defRPr sz="2000">
                <a:solidFill>
                  <a:schemeClr val="tx1"/>
                </a:solidFill>
                <a:uFillTx/>
                <a:latin charset="0" panose="020B0604020202020204" pitchFamily="34" typeface="Arial"/>
              </a:defRPr>
            </a:lvl8pPr>
            <a:lvl9pPr eaLnBrk="0" fontAlgn="base" hangingPunct="0" indent="-228600" marL="3886200">
              <a:spcBef>
                <a:spcPct val="0"/>
              </a:spcBef>
              <a:spcAft>
                <a:spcPct val="0"/>
              </a:spcAft>
              <a:defRPr sz="2000">
                <a:solidFill>
                  <a:schemeClr val="tx1"/>
                </a:solidFill>
                <a:uFillTx/>
                <a:latin charset="0" panose="020B0604020202020204" pitchFamily="34" typeface="Arial"/>
              </a:defRPr>
            </a:lvl9pPr>
          </a:lstStyle>
          <a:p>
            <a:pPr algn="ctr">
              <a:defRPr>
                <a:uFillTx/>
              </a:defRPr>
            </a:pPr>
            <a:r>
              <a:rPr dirty="0" lang="en-US" sz="800">
                <a:uFillTx/>
                <a:latin typeface="+mj-lt"/>
                <a:cs charset="2" pitchFamily="34" typeface="Arial"/>
              </a:rPr>
              <a:t>Anatomy &amp; Physiology: The Unity of Form and Function McGraw-Hill Education; 8th Edition </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al25693_12_01" id="6148" name="Picture 3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348038" y="1397000"/>
            <a:ext cx="2330450" cy="5322888"/>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9" name="Rectangle 4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060825" y="1778000"/>
            <a:ext cx="260350" cy="1222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r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800">
                <a:solidFill>
                  <a:srgbClr val="000000"/>
                </a:solidFill>
                <a:uFillTx/>
                <a:latin typeface="Aari"/>
              </a:rPr>
              <a:t>Brain</a:t>
            </a:r>
            <a:endParaRPr altLang="ru-RU" lang="en-US" sz="800">
              <a:uFillTx/>
              <a:latin typeface="Aa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0" name="Line 4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357688" y="1836738"/>
            <a:ext cx="385762" cy="1587"/>
          </a:xfrm>
          <a:prstGeom prst="line">
            <a:avLst/>
          </a:prstGeom>
          <a:noFill/>
          <a:ln w="17463">
            <a:solidFill>
              <a:srgbClr val="FFFFFF"/>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1" name="Line 4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360863" y="1836738"/>
            <a:ext cx="385762" cy="1587"/>
          </a:xfrm>
          <a:prstGeom prst="line">
            <a:avLst/>
          </a:prstGeom>
          <a:noFill/>
          <a:ln w="7938">
            <a:solidFill>
              <a:srgbClr val="000000"/>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2" name="Rectangle 4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795963" y="2762250"/>
            <a:ext cx="341312" cy="1222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r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800">
                <a:solidFill>
                  <a:srgbClr val="000000"/>
                </a:solidFill>
                <a:uFillTx/>
                <a:latin typeface="Aari"/>
              </a:rPr>
              <a:t>Nerves</a:t>
            </a:r>
            <a:endParaRPr altLang="ru-RU" lang="en-US" sz="800">
              <a:uFillTx/>
              <a:latin typeface="Aa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3" name="Line 4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905375" y="3603625"/>
            <a:ext cx="863600" cy="1588"/>
          </a:xfrm>
          <a:prstGeom prst="line">
            <a:avLst/>
          </a:prstGeom>
          <a:noFill/>
          <a:ln w="17463">
            <a:solidFill>
              <a:srgbClr val="FFFFFF"/>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4" name="Line 4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905375" y="3600450"/>
            <a:ext cx="863600" cy="1588"/>
          </a:xfrm>
          <a:prstGeom prst="line">
            <a:avLst/>
          </a:prstGeom>
          <a:noFill/>
          <a:ln w="7938">
            <a:solidFill>
              <a:srgbClr val="000000"/>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5" name="Line 4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899025" y="3606800"/>
            <a:ext cx="158750" cy="180975"/>
          </a:xfrm>
          <a:prstGeom prst="line">
            <a:avLst/>
          </a:prstGeom>
          <a:noFill/>
          <a:ln w="17463">
            <a:solidFill>
              <a:srgbClr val="FFFFFF"/>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6" name="Line 4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899025" y="3602038"/>
            <a:ext cx="158750" cy="184150"/>
          </a:xfrm>
          <a:prstGeom prst="line">
            <a:avLst/>
          </a:prstGeom>
          <a:noFill/>
          <a:ln w="7938">
            <a:solidFill>
              <a:srgbClr val="000000"/>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7" name="Line 5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146550" y="2413000"/>
            <a:ext cx="644525" cy="1588"/>
          </a:xfrm>
          <a:prstGeom prst="line">
            <a:avLst/>
          </a:prstGeom>
          <a:noFill/>
          <a:ln w="17463">
            <a:solidFill>
              <a:srgbClr val="FFFFFF"/>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8" name="Line 5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4146550" y="2406650"/>
            <a:ext cx="644525" cy="1588"/>
          </a:xfrm>
          <a:prstGeom prst="line">
            <a:avLst/>
          </a:prstGeom>
          <a:noFill/>
          <a:ln w="7938">
            <a:solidFill>
              <a:srgbClr val="000000"/>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59" name="Rectangle 5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795963" y="3533775"/>
            <a:ext cx="374650" cy="1222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r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800">
                <a:solidFill>
                  <a:srgbClr val="000000"/>
                </a:solidFill>
                <a:uFillTx/>
                <a:latin typeface="Aari"/>
              </a:rPr>
              <a:t>Ganglia</a:t>
            </a:r>
            <a:endParaRPr altLang="ru-RU" lang="en-US" sz="800">
              <a:uFillTx/>
              <a:latin typeface="Aa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0" name="Line 5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5138738" y="2824163"/>
            <a:ext cx="630237" cy="1587"/>
          </a:xfrm>
          <a:prstGeom prst="line">
            <a:avLst/>
          </a:prstGeom>
          <a:noFill/>
          <a:ln w="17463">
            <a:solidFill>
              <a:srgbClr val="FFFFFF"/>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1" name="Line 5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5138738" y="2819400"/>
            <a:ext cx="630237" cy="1588"/>
          </a:xfrm>
          <a:prstGeom prst="line">
            <a:avLst/>
          </a:prstGeom>
          <a:noFill/>
          <a:ln w="7938">
            <a:solidFill>
              <a:srgbClr val="000000"/>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2" name="Line 6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5521325" y="2827338"/>
            <a:ext cx="136525" cy="58737"/>
          </a:xfrm>
          <a:prstGeom prst="line">
            <a:avLst/>
          </a:prstGeom>
          <a:noFill/>
          <a:ln w="17463">
            <a:solidFill>
              <a:srgbClr val="FFFFFF"/>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3" name="Line 6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flipH="1">
            <a:off x="5521325" y="2822575"/>
            <a:ext cx="136525" cy="60325"/>
          </a:xfrm>
          <a:prstGeom prst="line">
            <a:avLst/>
          </a:prstGeom>
          <a:noFill/>
          <a:ln w="7938">
            <a:solidFill>
              <a:srgbClr val="000000"/>
            </a:solidFill>
            <a:roun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4" name="Text Box 6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365750" y="1444625"/>
            <a:ext cx="1098550" cy="24447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800">
                <a:uFillTx/>
              </a:rPr>
              <a:t>Peripheral nervous</a:t>
            </a:r>
          </a:p>
          <a:p>
            <a:pPr eaLnBrk="1" hangingPunct="1">
              <a:spcBef>
                <a:spcPct val="0"/>
              </a:spcBef>
              <a:buFontTx/>
              <a:buNone/>
            </a:pPr>
            <a:r>
              <a:rPr altLang="ru-RU" lang="en-US" sz="800">
                <a:uFillTx/>
              </a:rPr>
              <a:t>system (PNS)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5" name="Text Box 6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575050" y="1444625"/>
            <a:ext cx="966788" cy="24447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800">
                <a:uFillTx/>
              </a:rPr>
              <a:t>Central nervous</a:t>
            </a:r>
          </a:p>
          <a:p>
            <a:pPr eaLnBrk="1" hangingPunct="1">
              <a:spcBef>
                <a:spcPct val="0"/>
              </a:spcBef>
              <a:buFontTx/>
              <a:buNone/>
            </a:pPr>
            <a:r>
              <a:rPr altLang="ru-RU" lang="en-US" sz="800">
                <a:uFillTx/>
              </a:rPr>
              <a:t>system (CNS)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6" name="Text Box 6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794125" y="2338388"/>
            <a:ext cx="492125" cy="24447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800">
                <a:uFillTx/>
              </a:rPr>
              <a:t>Spinal</a:t>
            </a:r>
          </a:p>
          <a:p>
            <a:pPr eaLnBrk="1" hangingPunct="1">
              <a:spcBef>
                <a:spcPct val="0"/>
              </a:spcBef>
              <a:buFontTx/>
              <a:buNone/>
            </a:pPr>
            <a:r>
              <a:rPr altLang="ru-RU" lang="en-US" sz="800">
                <a:uFillTx/>
              </a:rPr>
              <a:t>cord</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67" name="Text Box 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410200" y="6240463"/>
            <a:ext cx="1600200" cy="42703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b="0" lang="en-US" sz="2200">
                <a:uFillTx/>
              </a:rPr>
              <a:t>Figure 12.1</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762000"/>
            <a:ext cx="8229600" cy="53641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i="1" lang="en-US">
                <a:uFillTx/>
              </a:rPr>
              <a:t>The  posterior  horn  receives  sensory  nerve  </a:t>
            </a:r>
            <a:r>
              <a:rPr dirty="0" lang="en-US">
                <a:uFillTx/>
              </a:rPr>
              <a:t>fibers  from  the spinal nerves, which usually synapse with networks of  </a:t>
            </a:r>
            <a:r>
              <a:rPr dirty="0" err="1" lang="en-US">
                <a:uFillTx/>
              </a:rPr>
              <a:t>interneurons</a:t>
            </a:r>
            <a:r>
              <a:rPr dirty="0" lang="en-US">
                <a:uFillTx/>
              </a:rPr>
              <a:t> in the horn. </a:t>
            </a:r>
          </a:p>
          <a:p>
            <a:r>
              <a:rPr dirty="0" i="1" lang="en-US">
                <a:uFillTx/>
              </a:rPr>
              <a:t>The anterior horn contains the large </a:t>
            </a:r>
            <a:r>
              <a:rPr dirty="0" err="1" i="1" lang="en-US">
                <a:uFillTx/>
              </a:rPr>
              <a:t>neurosomas</a:t>
            </a:r>
            <a:r>
              <a:rPr dirty="0" i="1" lang="en-US">
                <a:uFillTx/>
              </a:rPr>
              <a:t> </a:t>
            </a:r>
            <a:r>
              <a:rPr dirty="0" lang="en-US">
                <a:uFillTx/>
              </a:rPr>
              <a:t>of motor neurons whose axons  lead out  to  the  skeletal muscles. </a:t>
            </a:r>
          </a:p>
          <a:p>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914400"/>
            <a:ext cx="8229600" cy="52117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r>
              <a:rPr dirty="0" i="1" lang="en-US">
                <a:solidFill>
                  <a:srgbClr val="C00000"/>
                </a:solidFill>
                <a:uFillTx/>
              </a:rPr>
              <a:t>The </a:t>
            </a:r>
            <a:r>
              <a:rPr dirty="0" err="1" i="1" lang="en-US">
                <a:solidFill>
                  <a:srgbClr val="C00000"/>
                </a:solidFill>
                <a:uFillTx/>
              </a:rPr>
              <a:t>interneurons</a:t>
            </a:r>
            <a:r>
              <a:rPr dirty="0" i="1" lang="en-US">
                <a:solidFill>
                  <a:srgbClr val="C00000"/>
                </a:solidFill>
                <a:uFillTx/>
              </a:rPr>
              <a:t> </a:t>
            </a:r>
            <a:r>
              <a:rPr dirty="0" lang="en-US">
                <a:uFillTx/>
              </a:rPr>
              <a:t>and </a:t>
            </a:r>
            <a:r>
              <a:rPr dirty="0" i="1" lang="en-US">
                <a:solidFill>
                  <a:srgbClr val="C00000"/>
                </a:solidFill>
                <a:uFillTx/>
              </a:rPr>
              <a:t>motor neurons </a:t>
            </a:r>
            <a:r>
              <a:rPr dirty="0" lang="en-US">
                <a:uFillTx/>
              </a:rPr>
              <a:t>are especially </a:t>
            </a:r>
            <a:r>
              <a:rPr dirty="0" i="1" lang="en-US">
                <a:uFillTx/>
              </a:rPr>
              <a:t>abundant in the cervical and lumbar enlargements </a:t>
            </a:r>
            <a:r>
              <a:rPr dirty="0" lang="en-US">
                <a:uFillTx/>
              </a:rPr>
              <a:t>and are quite conspicuous in histological sections from these levels. </a:t>
            </a:r>
          </a:p>
          <a:p>
            <a:pPr lvl="1"/>
            <a:r>
              <a:rPr dirty="0" lang="en-US">
                <a:uFillTx/>
              </a:rPr>
              <a:t>The high density of neurons in these regions is related to motor control and sensation in the upper and lower limbs.</a:t>
            </a:r>
          </a:p>
          <a:p>
            <a:r>
              <a:rPr dirty="0" i="1" lang="en-US">
                <a:uFillTx/>
              </a:rPr>
              <a:t>An additional lateral horn is visible on each side of the gray matter from segments T2 through L1 of the cord</a:t>
            </a:r>
            <a:r>
              <a:rPr dirty="0" lang="en-US">
                <a:uFillTx/>
              </a:rPr>
              <a:t>. </a:t>
            </a:r>
          </a:p>
          <a:p>
            <a:pPr lvl="1"/>
            <a:r>
              <a:rPr dirty="0" lang="en-US">
                <a:uFillTx/>
              </a:rPr>
              <a:t>It contains </a:t>
            </a:r>
            <a:r>
              <a:rPr dirty="0" i="1" lang="en-US">
                <a:uFillTx/>
              </a:rPr>
              <a:t>neurons of  the sympathetic nervous system, </a:t>
            </a:r>
            <a:r>
              <a:rPr dirty="0" lang="en-US">
                <a:uFillTx/>
              </a:rPr>
              <a:t>which send  their axons out of the cord by way of the anterior root along with the somatic efferent fibers.</a:t>
            </a:r>
            <a:endParaRPr dirty="0" lang="ru-RU">
              <a:uFillTx/>
            </a:endParaRPr>
          </a:p>
          <a:p>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грей.png" id="1126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066800" y="228600"/>
            <a:ext cx="7467600" cy="64008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Прямоугольник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57800" y="6611779"/>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https://www.pinterest.co.kr/pin/783344928915179217/</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What will be if we cut anterior horn?</a:t>
            </a:r>
          </a:p>
          <a:p>
            <a:r>
              <a:rPr dirty="0" lang="en-US">
                <a:uFillTx/>
              </a:rPr>
              <a:t>Posterior?</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838200"/>
            <a:ext cx="8534400" cy="5287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lang="en-US">
                <a:uFillTx/>
              </a:rPr>
              <a:t>The functions of the spinal roots were found out using cutting methods and irritation.</a:t>
            </a:r>
          </a:p>
          <a:p>
            <a:r>
              <a:rPr b="1" dirty="0" lang="en-US">
                <a:uFillTx/>
              </a:rPr>
              <a:t>Prominent  Scottish Anatomist and physiologist Bell and French researcher </a:t>
            </a:r>
            <a:r>
              <a:rPr b="1" dirty="0" err="1" lang="en-US">
                <a:uFillTx/>
              </a:rPr>
              <a:t>Magendie</a:t>
            </a:r>
            <a:r>
              <a:rPr b="1" dirty="0" lang="en-US">
                <a:uFillTx/>
              </a:rPr>
              <a:t> found that if he one-sided cut the anterior spinal roots there would be paralysis of the limbs on the same side, sensitivity remains completely.</a:t>
            </a:r>
          </a:p>
          <a:p>
            <a:r>
              <a:rPr b="1" dirty="0" lang="en-US">
                <a:uFillTx/>
              </a:rPr>
              <a:t>Cutting the posterior roots results in the loss of sensation, motor function is retained.</a:t>
            </a:r>
            <a:endParaRPr b="1"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magendie-portrait-by-paulin-jean-baptiste-gurin-franois-magendie-1783-1855-was-a-french-physiologist-considered-a-pioneer-of-experimental-physiology-he-conducted-a-number-of-experiments-on-the-nervous-sys.jpg" id="10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64063" y="3417888"/>
            <a:ext cx="15875" cy="22225"/>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biology-and-its-makers-biology-history-184-biology-axd-its-makers-nine-and-had-already-entered-upon-his-career-as-the-lead-ing-physiologist-of-germany-what-bell-had-divined-he-demonstrated-by-experiments-.jpg" id="205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876800" y="228600"/>
            <a:ext cx="4110038" cy="6235766"/>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Прямоугольник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953000" y="6488668"/>
            <a:ext cx="2478564" cy="369332"/>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r>
              <a:rPr dirty="0" lang="en-US">
                <a:uFillTx/>
              </a:rPr>
              <a:t>Charles Bell (1774-1842)</a:t>
            </a:r>
            <a:endParaRPr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magendie-portrait-by-paulin-jean-baptiste-gurin-franois-magendie-1783-1855-was-a-french-physiologist-considered-a-pioneer-of-experimental-physiology-he-conducted-a-number-of-experiments-on-the-nervous-sys.jpg" id="6"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1" y="304800"/>
            <a:ext cx="4114800" cy="61722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Прямоугольник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1000" y="6488668"/>
            <a:ext cx="3154453" cy="369332"/>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r>
              <a:rPr dirty="0" lang="en-US">
                <a:uFillTx/>
              </a:rPr>
              <a:t>François </a:t>
            </a:r>
            <a:r>
              <a:rPr dirty="0" err="1" lang="en-US">
                <a:uFillTx/>
              </a:rPr>
              <a:t>Magendie</a:t>
            </a:r>
            <a:r>
              <a:rPr dirty="0" lang="en-US">
                <a:uFillTx/>
              </a:rPr>
              <a:t> (1783-1855)</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Thus, it was shown that afferent impulses enter spinal cord through the posterior roots(sensitive), efferent impulses come out through the anterior roots(motor).</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57200"/>
            <a:ext cx="8229600" cy="5668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pPr>
              <a:buNone/>
            </a:pPr>
            <a:r>
              <a:rPr b="1" dirty="0" lang="en-US">
                <a:uFillTx/>
              </a:rPr>
              <a:t>White Matter</a:t>
            </a:r>
          </a:p>
          <a:p>
            <a:r>
              <a:rPr dirty="0" lang="en-US">
                <a:uFillTx/>
              </a:rPr>
              <a:t>The white matter of  the spinal cord surrounds  the gray matter. </a:t>
            </a:r>
          </a:p>
          <a:p>
            <a:pPr lvl="1"/>
            <a:r>
              <a:rPr dirty="0" i="1" lang="en-US">
                <a:uFillTx/>
              </a:rPr>
              <a:t>It consists of bundles of axons </a:t>
            </a:r>
            <a:r>
              <a:rPr dirty="0" lang="en-US">
                <a:uFillTx/>
              </a:rPr>
              <a:t>that course up and down the cord and provide avenues of communication between different levels of the CNS.</a:t>
            </a:r>
          </a:p>
          <a:p>
            <a:r>
              <a:rPr dirty="0" lang="en-US">
                <a:uFillTx/>
              </a:rPr>
              <a:t> These bundles are arranged  in  three pairs called </a:t>
            </a:r>
            <a:r>
              <a:rPr dirty="0" i="1" lang="en-US">
                <a:solidFill>
                  <a:srgbClr val="C00000"/>
                </a:solidFill>
                <a:uFillTx/>
              </a:rPr>
              <a:t>columns or </a:t>
            </a:r>
            <a:r>
              <a:rPr dirty="0" err="1" i="1" lang="en-US">
                <a:solidFill>
                  <a:srgbClr val="C00000"/>
                </a:solidFill>
                <a:uFillTx/>
              </a:rPr>
              <a:t>funiculi</a:t>
            </a:r>
            <a:r>
              <a:rPr dirty="0" lang="en-US">
                <a:uFillTx/>
              </a:rPr>
              <a:t>—</a:t>
            </a:r>
          </a:p>
          <a:p>
            <a:pPr lvl="1"/>
            <a:r>
              <a:rPr dirty="0" i="1" lang="en-US">
                <a:uFillTx/>
              </a:rPr>
              <a:t>a posterior (dorsal), </a:t>
            </a:r>
          </a:p>
          <a:p>
            <a:pPr lvl="1"/>
            <a:r>
              <a:rPr dirty="0" i="1" lang="en-US">
                <a:uFillTx/>
              </a:rPr>
              <a:t>lateral, </a:t>
            </a:r>
          </a:p>
          <a:p>
            <a:pPr lvl="1"/>
            <a:r>
              <a:rPr dirty="0" i="1" lang="en-US">
                <a:uFillTx/>
              </a:rPr>
              <a:t>and anterior (ventral) </a:t>
            </a:r>
            <a:r>
              <a:rPr dirty="0" lang="en-US">
                <a:uFillTx/>
              </a:rPr>
              <a:t>column on each side. </a:t>
            </a:r>
          </a:p>
          <a:p>
            <a:pPr lvl="1"/>
            <a:r>
              <a:rPr dirty="0" lang="en-US">
                <a:uFillTx/>
              </a:rPr>
              <a:t>Each column consists of subdivisions called tracts or </a:t>
            </a:r>
            <a:r>
              <a:rPr dirty="0" err="1" lang="en-US">
                <a:uFillTx/>
              </a:rPr>
              <a:t>fasciculi</a:t>
            </a:r>
            <a:r>
              <a:rPr dirty="0" lang="en-US">
                <a:uFillTx/>
              </a:rPr>
              <a:t>.</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Заголовок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400" y="304800"/>
            <a:ext cx="82296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b="1" dirty="0" lang="en-US" sz="2800">
                <a:solidFill>
                  <a:schemeClr val="tx2">
                    <a:lumMod val="75000"/>
                  </a:schemeClr>
                </a:solidFill>
                <a:uFillTx/>
              </a:rPr>
              <a:t>5. Trace the pathways followed by nerve signals travelling up and down the spinal cord</a:t>
            </a:r>
            <a:endParaRPr b="1" dirty="0" lang="ru-RU" sz="2800">
              <a:solidFill>
                <a:schemeClr val="tx2">
                  <a:lumMod val="75000"/>
                </a:scheme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0000" lnSpcReduction="20000"/>
          </a:bodyPr>
          <a:lstStyle/>
          <a:p>
            <a:pPr>
              <a:buNone/>
            </a:pPr>
            <a:r>
              <a:rPr b="1" dirty="0" lang="en-US">
                <a:uFillTx/>
              </a:rPr>
              <a:t>Spinal Tracts</a:t>
            </a:r>
          </a:p>
          <a:p>
            <a:r>
              <a:rPr dirty="0" lang="en-US" u="sng">
                <a:uFillTx/>
              </a:rPr>
              <a:t>Knowledge  of  the  locations  and  functions  of  the  spinal  tracts is  essential  in  diagnosing  and  managing  spinal  cord  injuries.</a:t>
            </a:r>
          </a:p>
          <a:p>
            <a:r>
              <a:rPr dirty="0" i="1" lang="en-US">
                <a:uFillTx/>
              </a:rPr>
              <a:t>Spinal cord neural pathways are found within the spinal cord white matter. </a:t>
            </a:r>
          </a:p>
          <a:p>
            <a:pPr lvl="1"/>
            <a:r>
              <a:rPr dirty="0" lang="en-US">
                <a:uFillTx/>
              </a:rPr>
              <a:t>As we said before on the each side, the white matter is divided into three </a:t>
            </a:r>
            <a:r>
              <a:rPr dirty="0" err="1" lang="en-US">
                <a:uFillTx/>
              </a:rPr>
              <a:t>funiculi</a:t>
            </a:r>
            <a:r>
              <a:rPr dirty="0" lang="en-US">
                <a:uFillTx/>
              </a:rPr>
              <a:t>: anterior, lateral, and posterior.</a:t>
            </a:r>
          </a:p>
          <a:p>
            <a:endParaRPr dirty="0" i="1" lang="en-US">
              <a:solidFill>
                <a:srgbClr val="C00000"/>
              </a:solidFill>
              <a:uFillTx/>
            </a:endParaRPr>
          </a:p>
          <a:p>
            <a:r>
              <a:rPr dirty="0" i="1" lang="en-US">
                <a:solidFill>
                  <a:srgbClr val="C00000"/>
                </a:solidFill>
                <a:uFillTx/>
              </a:rPr>
              <a:t>Ascending tracts</a:t>
            </a:r>
            <a:r>
              <a:rPr dirty="0" lang="en-US">
                <a:uFillTx/>
              </a:rPr>
              <a:t> </a:t>
            </a:r>
            <a:r>
              <a:rPr dirty="0" i="1" lang="en-US">
                <a:uFillTx/>
              </a:rPr>
              <a:t>convey information from the periphery to the brain. </a:t>
            </a:r>
          </a:p>
          <a:p>
            <a:pPr>
              <a:buNone/>
            </a:pPr>
            <a:endParaRPr dirty="0" lang="en-US">
              <a:uFillTx/>
            </a:endParaRPr>
          </a:p>
          <a:p>
            <a:r>
              <a:rPr dirty="0" i="1" lang="en-US">
                <a:solidFill>
                  <a:srgbClr val="C00000"/>
                </a:solidFill>
                <a:uFillTx/>
              </a:rPr>
              <a:t>Descending tracts</a:t>
            </a:r>
            <a:r>
              <a:rPr dirty="0" lang="en-US">
                <a:uFillTx/>
              </a:rPr>
              <a:t> </a:t>
            </a:r>
            <a:r>
              <a:rPr dirty="0" i="1" lang="en-US">
                <a:uFillTx/>
              </a:rPr>
              <a:t>carry information from the brain to the periphery. </a:t>
            </a:r>
          </a:p>
          <a:p>
            <a:r>
              <a:rPr dirty="0" lang="en-US">
                <a:uFillTx/>
              </a:rPr>
              <a:t>The spinal cord is more than just a conduit, as it also modifies and integrates the information that pass through it.</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85800"/>
            <a:ext cx="8229600" cy="54403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buNone/>
            </a:pPr>
            <a:endParaRPr dirty="0" lang="en-US">
              <a:uFillTx/>
            </a:endParaRPr>
          </a:p>
          <a:p>
            <a:r>
              <a:rPr dirty="0" i="1" lang="en-US">
                <a:uFillTx/>
              </a:rPr>
              <a:t>All nerve fibers in a given tract have a similar origin, destination, and function. </a:t>
            </a:r>
          </a:p>
          <a:p>
            <a:r>
              <a:rPr dirty="0" i="1" lang="en-US">
                <a:uFillTx/>
              </a:rPr>
              <a:t>Many  of  these  fibers  have  their  origin  or  destination in  a  region  called  the  </a:t>
            </a:r>
            <a:r>
              <a:rPr dirty="0" i="1" lang="en-US">
                <a:solidFill>
                  <a:srgbClr val="C00000"/>
                </a:solidFill>
                <a:uFillTx/>
              </a:rPr>
              <a:t>brainstem</a:t>
            </a:r>
            <a:r>
              <a:rPr dirty="0" i="1" lang="en-US">
                <a:uFillTx/>
              </a:rPr>
              <a:t>.</a:t>
            </a:r>
            <a:endParaRPr dirty="0" i="1"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70"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0363" y="1746250"/>
            <a:ext cx="8534400" cy="42386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lnSpc>
                <a:spcPct val="90000"/>
              </a:lnSpc>
            </a:pPr>
            <a:r>
              <a:rPr altLang="ru-RU" lang="en-US" sz="2800">
                <a:uFillTx/>
              </a:rPr>
              <a:t>sensory (afferent) division </a:t>
            </a:r>
            <a:r>
              <a:rPr altLang="ru-RU" b="0" lang="en-US" sz="2800">
                <a:uFillTx/>
              </a:rPr>
              <a:t>– carries sensory signals from various receptors to the CNS</a:t>
            </a:r>
          </a:p>
          <a:p>
            <a:pPr eaLnBrk="1" hangingPunct="1">
              <a:lnSpc>
                <a:spcPct val="90000"/>
              </a:lnSpc>
            </a:pPr>
            <a:endParaRPr altLang="ru-RU" b="0" lang="en-US" sz="1200">
              <a:uFillTx/>
            </a:endParaRPr>
          </a:p>
          <a:p>
            <a:pPr eaLnBrk="1" hangingPunct="1" lvl="1">
              <a:lnSpc>
                <a:spcPct val="90000"/>
              </a:lnSpc>
            </a:pPr>
            <a:r>
              <a:rPr altLang="ru-RU" b="0" lang="en-US" sz="2400">
                <a:uFillTx/>
              </a:rPr>
              <a:t>informs the CNS of stimuli within or around the body</a:t>
            </a:r>
          </a:p>
          <a:p>
            <a:pPr eaLnBrk="1" hangingPunct="1" lvl="1">
              <a:lnSpc>
                <a:spcPct val="90000"/>
              </a:lnSpc>
            </a:pPr>
            <a:endParaRPr altLang="ru-RU" b="0" lang="en-US" sz="800">
              <a:uFillTx/>
            </a:endParaRPr>
          </a:p>
          <a:p>
            <a:pPr eaLnBrk="1" hangingPunct="1" lvl="1">
              <a:lnSpc>
                <a:spcPct val="90000"/>
              </a:lnSpc>
            </a:pPr>
            <a:r>
              <a:rPr altLang="ru-RU" lang="en-US" sz="2400">
                <a:uFillTx/>
              </a:rPr>
              <a:t>somatic sensory division </a:t>
            </a:r>
            <a:r>
              <a:rPr altLang="ru-RU" b="0" lang="en-US" sz="2400">
                <a:uFillTx/>
              </a:rPr>
              <a:t>– carries signals from receptors in the skin, muscles, bones, and joints</a:t>
            </a:r>
          </a:p>
          <a:p>
            <a:pPr eaLnBrk="1" hangingPunct="1" lvl="1">
              <a:lnSpc>
                <a:spcPct val="90000"/>
              </a:lnSpc>
            </a:pPr>
            <a:endParaRPr altLang="ru-RU" b="0" lang="en-US" sz="800">
              <a:uFillTx/>
            </a:endParaRPr>
          </a:p>
          <a:p>
            <a:pPr eaLnBrk="1" hangingPunct="1" lvl="1">
              <a:lnSpc>
                <a:spcPct val="90000"/>
              </a:lnSpc>
            </a:pPr>
            <a:r>
              <a:rPr altLang="ru-RU" lang="en-US" sz="2400">
                <a:uFillTx/>
              </a:rPr>
              <a:t>visceral sensory division </a:t>
            </a:r>
            <a:r>
              <a:rPr altLang="ru-RU" b="0" lang="en-US" sz="2400">
                <a:uFillTx/>
              </a:rPr>
              <a:t>– carries signals from the viscera of the thoracic and abdominal cavities</a:t>
            </a:r>
          </a:p>
          <a:p>
            <a:pPr eaLnBrk="1" hangingPunct="1" lvl="2">
              <a:lnSpc>
                <a:spcPct val="90000"/>
              </a:lnSpc>
            </a:pPr>
            <a:r>
              <a:rPr altLang="ru-RU" b="0" lang="en-US" sz="2000">
                <a:uFillTx/>
              </a:rPr>
              <a:t>heart, lungs, stomach, and urinary bladder</a:t>
            </a:r>
            <a:endParaRPr altLang="ru-RU" b="0" lang="en-US" sz="18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71"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582613"/>
            <a:ext cx="9144000" cy="762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a:spcBef>
                <a:spcPct val="0"/>
              </a:spcBef>
              <a:buFontTx/>
              <a:buNone/>
            </a:pPr>
            <a:r>
              <a:rPr altLang="ru-RU" lang="en-US" sz="4400">
                <a:solidFill>
                  <a:schemeClr val="tx2"/>
                </a:solidFill>
                <a:uFillTx/>
              </a:rPr>
              <a:t>Sensory Divisions of PNS</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685800"/>
            <a:ext cx="3048000" cy="53641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r>
              <a:rPr dirty="0" i="1" lang="en-US">
                <a:solidFill>
                  <a:srgbClr val="C00000"/>
                </a:solidFill>
                <a:uFillTx/>
              </a:rPr>
              <a:t>Brainstem</a:t>
            </a:r>
            <a:r>
              <a:rPr dirty="0" lang="en-US">
                <a:uFillTx/>
              </a:rPr>
              <a:t>  is  a  vertical  stalk  that  supports the large cerebellum at the rear of the head and, even larger, two cerebral hemispheres  that  dominate  the brain.</a:t>
            </a:r>
            <a:endParaRPr dirty="0"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Brainstem.JPG" id="14338"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429000" y="914400"/>
            <a:ext cx="2895600" cy="45339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мидб.jpg" id="5"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629400" y="990600"/>
            <a:ext cx="2325624" cy="44196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Прямоугольник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0" y="5943600"/>
            <a:ext cx="40386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dirty="0" lang="en-US" sz="1000">
                <a:uFillTx/>
              </a:rPr>
              <a:t>https://www.pinterest.com/pin/621426448570663400/</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57200"/>
            <a:ext cx="8229600" cy="6019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r>
              <a:rPr dirty="0" lang="en-US">
                <a:uFillTx/>
              </a:rPr>
              <a:t>Several of these tracts undergo </a:t>
            </a:r>
            <a:r>
              <a:rPr dirty="0" err="1" i="1" lang="en-US">
                <a:uFillTx/>
              </a:rPr>
              <a:t>decussation</a:t>
            </a:r>
            <a:r>
              <a:rPr dirty="0" lang="en-US">
                <a:uFillTx/>
              </a:rPr>
              <a:t> as  they pass up or down  the brainstem and  spinal cord— </a:t>
            </a:r>
            <a:r>
              <a:rPr dirty="0" i="1" lang="en-US">
                <a:uFillTx/>
              </a:rPr>
              <a:t>meaning that they cross over from the left side of the body to the right, or vice versa. </a:t>
            </a:r>
          </a:p>
          <a:p>
            <a:pPr lvl="1"/>
            <a:r>
              <a:rPr dirty="0" lang="en-US">
                <a:uFillTx/>
              </a:rPr>
              <a:t>As a result, the left side of the brain receives sensory  information  from  the  right  side  of  the  body  and  sends motor  commands  to  that  side, </a:t>
            </a:r>
          </a:p>
          <a:p>
            <a:pPr lvl="1"/>
            <a:r>
              <a:rPr dirty="0" lang="en-US">
                <a:uFillTx/>
              </a:rPr>
              <a:t>while  the  right  side  of  the  brain senses and controls  the  left side of  the body. </a:t>
            </a:r>
          </a:p>
          <a:p>
            <a:pPr lvl="1"/>
            <a:r>
              <a:rPr dirty="0" lang="en-US">
                <a:uFillTx/>
              </a:rPr>
              <a:t>Therefore, a </a:t>
            </a:r>
            <a:r>
              <a:rPr dirty="0" i="1" lang="en-US">
                <a:uFillTx/>
              </a:rPr>
              <a:t>stroke that damages motor centers of the right side of the brain can cause paralysis of the left limbs and vice versa.</a:t>
            </a:r>
            <a:endParaRPr dirty="0" i="1"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143001"/>
            <a:ext cx="8229600" cy="281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20000"/>
          </a:bodyPr>
          <a:lstStyle/>
          <a:p>
            <a:r>
              <a:rPr dirty="0" lang="en-US">
                <a:uFillTx/>
              </a:rPr>
              <a:t>When  the  origin  and  destination  of  a  tract  are  on  </a:t>
            </a:r>
            <a:r>
              <a:rPr dirty="0" i="1" lang="en-US">
                <a:uFillTx/>
              </a:rPr>
              <a:t>opposite sides of  the body</a:t>
            </a:r>
            <a:r>
              <a:rPr dirty="0" lang="en-US">
                <a:uFillTx/>
              </a:rPr>
              <a:t>, we say  they are </a:t>
            </a:r>
            <a:r>
              <a:rPr dirty="0" err="1" i="1" lang="en-US">
                <a:solidFill>
                  <a:srgbClr val="C00000"/>
                </a:solidFill>
                <a:uFillTx/>
              </a:rPr>
              <a:t>contralateral</a:t>
            </a:r>
            <a:r>
              <a:rPr dirty="0" lang="en-US">
                <a:uFillTx/>
              </a:rPr>
              <a:t> to each other. </a:t>
            </a:r>
          </a:p>
          <a:p>
            <a:endParaRPr dirty="0" lang="en-US">
              <a:uFillTx/>
            </a:endParaRPr>
          </a:p>
          <a:p>
            <a:r>
              <a:rPr dirty="0" lang="en-US">
                <a:uFillTx/>
              </a:rPr>
              <a:t>When a tract </a:t>
            </a:r>
            <a:r>
              <a:rPr dirty="0" i="1" lang="en-US">
                <a:uFillTx/>
              </a:rPr>
              <a:t>does not decussate</a:t>
            </a:r>
            <a:r>
              <a:rPr dirty="0" lang="en-US">
                <a:uFillTx/>
              </a:rPr>
              <a:t>, its origin and destination are on the same side of the body and we say they are </a:t>
            </a:r>
            <a:r>
              <a:rPr dirty="0" err="1" i="1" lang="en-US">
                <a:solidFill>
                  <a:srgbClr val="C00000"/>
                </a:solidFill>
                <a:uFillTx/>
              </a:rPr>
              <a:t>ipsilateral</a:t>
            </a:r>
            <a:r>
              <a:rPr dirty="0" i="1" lang="en-US">
                <a:solidFill>
                  <a:srgbClr val="C00000"/>
                </a:solidFill>
                <a:uFillTx/>
              </a:rPr>
              <a:t>.</a:t>
            </a:r>
            <a:endParaRPr dirty="0" i="1" lang="ru-RU">
              <a:solidFill>
                <a:srgbClr val="C0000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345aeddc2ebf341d8445e2ce36c062e4.jpg" id="307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295400" y="3886200"/>
            <a:ext cx="6324600" cy="27432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Прямоугольник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43400" y="60960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https://www.pinterest.com.mx/pin/784400460082586499/</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533400"/>
            <a:ext cx="8229600" cy="55927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0000" lnSpcReduction="20000"/>
          </a:bodyPr>
          <a:lstStyle/>
          <a:p>
            <a:pPr>
              <a:buNone/>
            </a:pPr>
            <a:r>
              <a:rPr b="1" dirty="0" lang="en-US" u="sng">
                <a:uFillTx/>
              </a:rPr>
              <a:t>Ascending Tracts</a:t>
            </a:r>
          </a:p>
          <a:p>
            <a:r>
              <a:rPr dirty="0" lang="en-US" u="sng">
                <a:uFillTx/>
              </a:rPr>
              <a:t>Ascending tracts carry sensory signals up the spinal cord. </a:t>
            </a:r>
          </a:p>
          <a:p>
            <a:r>
              <a:rPr dirty="0" lang="en-US">
                <a:uFillTx/>
              </a:rPr>
              <a:t>Sensory signals  typically  travel across  </a:t>
            </a:r>
            <a:r>
              <a:rPr dirty="0" i="1" lang="en-US">
                <a:uFillTx/>
              </a:rPr>
              <a:t>three neurons  </a:t>
            </a:r>
            <a:r>
              <a:rPr dirty="0" lang="en-US">
                <a:uFillTx/>
              </a:rPr>
              <a:t>from  their origin  in the receptors to their destination in the brain:</a:t>
            </a:r>
          </a:p>
          <a:p>
            <a:pPr lvl="1"/>
            <a:r>
              <a:rPr dirty="0" lang="en-US">
                <a:uFillTx/>
              </a:rPr>
              <a:t> </a:t>
            </a:r>
            <a:r>
              <a:rPr dirty="0" i="1" lang="en-US">
                <a:uFillTx/>
              </a:rPr>
              <a:t>a first-order neuron  </a:t>
            </a:r>
            <a:r>
              <a:rPr dirty="0" lang="en-US">
                <a:uFillTx/>
              </a:rPr>
              <a:t>that detects  a  stimulus  and  transmits  a  signal  to  the  spinal cord or brainstem; </a:t>
            </a:r>
          </a:p>
          <a:p>
            <a:pPr lvl="1"/>
            <a:r>
              <a:rPr dirty="0" i="1" lang="en-US">
                <a:uFillTx/>
              </a:rPr>
              <a:t>a second-order </a:t>
            </a:r>
            <a:r>
              <a:rPr dirty="0" lang="en-US">
                <a:uFillTx/>
              </a:rPr>
              <a:t>neuron that continues as far as a “gateway” called the thalamus at the upper end of the brainstem; </a:t>
            </a:r>
          </a:p>
          <a:p>
            <a:pPr lvl="1"/>
            <a:r>
              <a:rPr dirty="0" lang="en-US">
                <a:uFillTx/>
              </a:rPr>
              <a:t>and </a:t>
            </a:r>
            <a:r>
              <a:rPr dirty="0" i="1" lang="en-US">
                <a:uFillTx/>
              </a:rPr>
              <a:t>a  third-order neuron  </a:t>
            </a:r>
            <a:r>
              <a:rPr dirty="0" lang="en-US">
                <a:uFillTx/>
              </a:rPr>
              <a:t>that carries  the signal  the  rest of  the way to the cerebral cortex. </a:t>
            </a:r>
          </a:p>
          <a:p>
            <a:r>
              <a:rPr dirty="0" lang="en-US">
                <a:uFillTx/>
              </a:rPr>
              <a:t>The axons of these neurons are called the first- through third-order nerve fibers</a:t>
            </a:r>
          </a:p>
          <a:p>
            <a:pPr lvl="1">
              <a:buNone/>
            </a:pPr>
            <a:endParaRPr dirty="0" lang="en-US">
              <a:uFillTx/>
            </a:endParaRPr>
          </a:p>
          <a:p>
            <a:r>
              <a:rPr dirty="0" i="1" lang="en-US">
                <a:uFillTx/>
              </a:rPr>
              <a:t>The names of most of them consist of the prefix </a:t>
            </a:r>
            <a:r>
              <a:rPr dirty="0" err="1" i="1" lang="en-US">
                <a:uFillTx/>
              </a:rPr>
              <a:t>spino</a:t>
            </a:r>
            <a:r>
              <a:rPr dirty="0" i="1" lang="en-US">
                <a:uFillTx/>
              </a:rPr>
              <a:t>- followed by a root denoting the destination of its fibers in the brain</a:t>
            </a:r>
            <a:endParaRPr dirty="0" i="1"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457200"/>
            <a:ext cx="8229600" cy="6019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pPr>
              <a:buNone/>
            </a:pPr>
            <a:r>
              <a:rPr b="1" dirty="0" lang="en-US">
                <a:uFillTx/>
              </a:rPr>
              <a:t>The major ascending tracts</a:t>
            </a:r>
          </a:p>
          <a:p>
            <a:r>
              <a:rPr dirty="0" i="1" lang="en-US">
                <a:solidFill>
                  <a:srgbClr val="C00000"/>
                </a:solidFill>
                <a:uFillTx/>
              </a:rPr>
              <a:t>The </a:t>
            </a:r>
            <a:r>
              <a:rPr dirty="0" err="1" i="1" lang="en-US">
                <a:solidFill>
                  <a:srgbClr val="C00000"/>
                </a:solidFill>
                <a:uFillTx/>
              </a:rPr>
              <a:t>gracile</a:t>
            </a:r>
            <a:r>
              <a:rPr dirty="0" i="1" lang="en-US">
                <a:solidFill>
                  <a:srgbClr val="C00000"/>
                </a:solidFill>
                <a:uFillTx/>
              </a:rPr>
              <a:t> fasciculus </a:t>
            </a:r>
            <a:r>
              <a:rPr dirty="0" i="1" lang="en-US">
                <a:uFillTx/>
              </a:rPr>
              <a:t>carries signals from the </a:t>
            </a:r>
            <a:r>
              <a:rPr dirty="0" err="1" i="1" lang="en-US">
                <a:uFillTx/>
              </a:rPr>
              <a:t>midthoracic</a:t>
            </a:r>
            <a:r>
              <a:rPr dirty="0" i="1" lang="en-US">
                <a:uFillTx/>
              </a:rPr>
              <a:t> and lower parts of the body</a:t>
            </a:r>
            <a:r>
              <a:rPr dirty="0" lang="en-US">
                <a:uFillTx/>
              </a:rPr>
              <a:t>. </a:t>
            </a:r>
          </a:p>
          <a:p>
            <a:pPr lvl="1"/>
            <a:r>
              <a:rPr dirty="0" lang="en-US">
                <a:uFillTx/>
              </a:rPr>
              <a:t>Below vertebra T6, it composes the entire posterior column. </a:t>
            </a:r>
          </a:p>
          <a:p>
            <a:pPr lvl="1"/>
            <a:r>
              <a:rPr dirty="0" lang="en-US">
                <a:uFillTx/>
              </a:rPr>
              <a:t>At T6, it is joined by the </a:t>
            </a:r>
            <a:r>
              <a:rPr dirty="0" err="1" i="1" lang="en-US">
                <a:solidFill>
                  <a:srgbClr val="C00000"/>
                </a:solidFill>
                <a:uFillTx/>
              </a:rPr>
              <a:t>cuneate</a:t>
            </a:r>
            <a:r>
              <a:rPr dirty="0" i="1" lang="en-US">
                <a:solidFill>
                  <a:srgbClr val="C00000"/>
                </a:solidFill>
                <a:uFillTx/>
              </a:rPr>
              <a:t> fasciculus</a:t>
            </a:r>
            <a:r>
              <a:rPr dirty="0" lang="en-US">
                <a:uFillTx/>
              </a:rPr>
              <a:t>. </a:t>
            </a:r>
          </a:p>
          <a:p>
            <a:pPr lvl="1"/>
            <a:r>
              <a:rPr dirty="0" lang="en-US">
                <a:uFillTx/>
              </a:rPr>
              <a:t>It consists of </a:t>
            </a:r>
            <a:r>
              <a:rPr dirty="0" i="1" lang="en-US">
                <a:uFillTx/>
              </a:rPr>
              <a:t>first-order nerve </a:t>
            </a:r>
            <a:r>
              <a:rPr dirty="0" lang="en-US">
                <a:uFillTx/>
              </a:rPr>
              <a:t>fibers that travel up the </a:t>
            </a:r>
            <a:r>
              <a:rPr dirty="0" err="1" lang="en-US">
                <a:uFillTx/>
              </a:rPr>
              <a:t>ipsilateral</a:t>
            </a:r>
            <a:r>
              <a:rPr dirty="0" lang="en-US">
                <a:uFillTx/>
              </a:rPr>
              <a:t> side of the spinal cord and terminate at the </a:t>
            </a:r>
            <a:r>
              <a:rPr dirty="0" err="1" lang="en-US">
                <a:uFillTx/>
              </a:rPr>
              <a:t>gracile</a:t>
            </a:r>
            <a:r>
              <a:rPr dirty="0" lang="en-US">
                <a:uFillTx/>
              </a:rPr>
              <a:t> nucleus in the medulla oblongata of the brainstem.</a:t>
            </a:r>
          </a:p>
          <a:p>
            <a:pPr lvl="1"/>
            <a:r>
              <a:rPr dirty="0" lang="en-US">
                <a:uFillTx/>
              </a:rPr>
              <a:t> </a:t>
            </a:r>
            <a:r>
              <a:rPr dirty="0" i="1" lang="en-US">
                <a:uFillTx/>
              </a:rPr>
              <a:t>These fibers carry signals for vibration, visceral pain, deep and discriminative touch (touch whose location one can precisely identify), and especially </a:t>
            </a:r>
            <a:r>
              <a:rPr dirty="0" err="1" i="1" lang="en-US">
                <a:uFillTx/>
              </a:rPr>
              <a:t>proprioception</a:t>
            </a:r>
            <a:r>
              <a:rPr dirty="0" i="1" lang="en-US">
                <a:uFillTx/>
              </a:rPr>
              <a:t> from the lower limbs and lower trunk. </a:t>
            </a:r>
          </a:p>
          <a:p>
            <a:r>
              <a:rPr dirty="0" err="1" i="1" lang="en-US">
                <a:solidFill>
                  <a:srgbClr val="C00000"/>
                </a:solidFill>
                <a:uFillTx/>
              </a:rPr>
              <a:t>Proprioception</a:t>
            </a:r>
            <a:r>
              <a:rPr dirty="0" lang="en-US">
                <a:uFillTx/>
              </a:rPr>
              <a:t> is the </a:t>
            </a:r>
            <a:r>
              <a:rPr dirty="0" err="1" lang="en-US">
                <a:uFillTx/>
              </a:rPr>
              <a:t>nonvisual</a:t>
            </a:r>
            <a:r>
              <a:rPr dirty="0" lang="en-US">
                <a:uFillTx/>
              </a:rPr>
              <a:t> sense of the position and movements of the body.</a:t>
            </a:r>
          </a:p>
          <a:p>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514600" y="0"/>
            <a:ext cx="4114800" cy="6772275"/>
          </a:xfrm>
          <a:prstGeom prst="rect">
            <a:avLst/>
          </a:prstGeom>
          <a:noFill/>
          <a:ln w="9525">
            <a:noFill/>
            <a:miter lim="800000"/>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838200"/>
            <a:ext cx="8229600" cy="5287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r>
              <a:rPr dirty="0" i="1" lang="en-US">
                <a:solidFill>
                  <a:srgbClr val="C00000"/>
                </a:solidFill>
                <a:uFillTx/>
              </a:rPr>
              <a:t>The </a:t>
            </a:r>
            <a:r>
              <a:rPr dirty="0" err="1" i="1" lang="en-US">
                <a:solidFill>
                  <a:srgbClr val="C00000"/>
                </a:solidFill>
                <a:uFillTx/>
              </a:rPr>
              <a:t>cuneate</a:t>
            </a:r>
            <a:r>
              <a:rPr dirty="0" i="1" lang="en-US">
                <a:solidFill>
                  <a:srgbClr val="C00000"/>
                </a:solidFill>
                <a:uFillTx/>
              </a:rPr>
              <a:t> fasciculus </a:t>
            </a:r>
            <a:r>
              <a:rPr dirty="0" lang="en-US">
                <a:uFillTx/>
              </a:rPr>
              <a:t>joins the </a:t>
            </a:r>
            <a:r>
              <a:rPr dirty="0" err="1" lang="en-US">
                <a:uFillTx/>
              </a:rPr>
              <a:t>gracile</a:t>
            </a:r>
            <a:r>
              <a:rPr dirty="0" lang="en-US">
                <a:uFillTx/>
              </a:rPr>
              <a:t> fasciculus at the T6 level.</a:t>
            </a:r>
          </a:p>
          <a:p>
            <a:r>
              <a:rPr dirty="0" lang="en-US">
                <a:uFillTx/>
              </a:rPr>
              <a:t> It occupies the lateral portion of the posterior column and forces the </a:t>
            </a:r>
            <a:r>
              <a:rPr dirty="0" err="1" i="1" lang="en-US">
                <a:solidFill>
                  <a:srgbClr val="C00000"/>
                </a:solidFill>
                <a:uFillTx/>
              </a:rPr>
              <a:t>gracile</a:t>
            </a:r>
            <a:r>
              <a:rPr dirty="0" i="1" lang="en-US">
                <a:solidFill>
                  <a:srgbClr val="C00000"/>
                </a:solidFill>
                <a:uFillTx/>
              </a:rPr>
              <a:t> fasciculus </a:t>
            </a:r>
            <a:r>
              <a:rPr dirty="0" lang="en-US">
                <a:uFillTx/>
              </a:rPr>
              <a:t>medially. </a:t>
            </a:r>
          </a:p>
          <a:p>
            <a:r>
              <a:rPr dirty="0" lang="en-US">
                <a:uFillTx/>
              </a:rPr>
              <a:t>It carries the same type of sensory signals, originating from T6 and up (from the upper limbs brainstem to the thalamus). </a:t>
            </a:r>
          </a:p>
          <a:p>
            <a:pPr lvl="1"/>
            <a:r>
              <a:rPr dirty="0" i="1" lang="en-US">
                <a:uFillTx/>
              </a:rPr>
              <a:t>Third-order fibers </a:t>
            </a:r>
            <a:r>
              <a:rPr dirty="0" lang="en-US">
                <a:uFillTx/>
              </a:rPr>
              <a:t>go from the thalamus to the cerebral cortex.</a:t>
            </a:r>
          </a:p>
          <a:p>
            <a:pPr lvl="1"/>
            <a:r>
              <a:rPr dirty="0" lang="en-US">
                <a:uFillTx/>
              </a:rPr>
              <a:t> </a:t>
            </a:r>
            <a:r>
              <a:rPr dirty="0" i="1" lang="en-US">
                <a:uFillTx/>
              </a:rPr>
              <a:t>Because of </a:t>
            </a:r>
            <a:r>
              <a:rPr dirty="0" err="1" i="1" lang="en-US">
                <a:uFillTx/>
              </a:rPr>
              <a:t>decussation</a:t>
            </a:r>
            <a:r>
              <a:rPr dirty="0" i="1" lang="en-US">
                <a:uFillTx/>
              </a:rPr>
              <a:t>, the signals carried by the </a:t>
            </a:r>
            <a:r>
              <a:rPr dirty="0" err="1" i="1" lang="en-US">
                <a:uFillTx/>
              </a:rPr>
              <a:t>gracile</a:t>
            </a:r>
            <a:r>
              <a:rPr dirty="0" i="1" lang="en-US">
                <a:uFillTx/>
              </a:rPr>
              <a:t> and </a:t>
            </a:r>
            <a:r>
              <a:rPr dirty="0" err="1" i="1" lang="en-US">
                <a:uFillTx/>
              </a:rPr>
              <a:t>cuneate</a:t>
            </a:r>
            <a:r>
              <a:rPr dirty="0" i="1" lang="en-US">
                <a:uFillTx/>
              </a:rPr>
              <a:t> </a:t>
            </a:r>
            <a:r>
              <a:rPr dirty="0" err="1" i="1" lang="en-US">
                <a:uFillTx/>
              </a:rPr>
              <a:t>fasciculi</a:t>
            </a:r>
            <a:r>
              <a:rPr dirty="0" i="1" lang="en-US">
                <a:uFillTx/>
              </a:rPr>
              <a:t> ultimately go to the </a:t>
            </a:r>
            <a:r>
              <a:rPr dirty="0" err="1" i="1" lang="en-US">
                <a:uFillTx/>
              </a:rPr>
              <a:t>contralateral</a:t>
            </a:r>
            <a:r>
              <a:rPr dirty="0" i="1" lang="en-US">
                <a:uFillTx/>
              </a:rPr>
              <a:t> cerebral hemisphere.</a:t>
            </a:r>
            <a:endParaRPr dirty="0" i="1"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09600"/>
            <a:ext cx="8229600" cy="55165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0000" lnSpcReduction="20000"/>
          </a:bodyPr>
          <a:lstStyle/>
          <a:p>
            <a:pPr>
              <a:buNone/>
            </a:pPr>
            <a:r>
              <a:rPr dirty="0" i="1" lang="en-US">
                <a:solidFill>
                  <a:srgbClr val="C00000"/>
                </a:solidFill>
                <a:uFillTx/>
              </a:rPr>
              <a:t>The </a:t>
            </a:r>
            <a:r>
              <a:rPr dirty="0" err="1" i="1" lang="en-US">
                <a:solidFill>
                  <a:srgbClr val="C00000"/>
                </a:solidFill>
                <a:uFillTx/>
              </a:rPr>
              <a:t>spinothalamic</a:t>
            </a:r>
            <a:r>
              <a:rPr dirty="0" i="1" lang="en-US">
                <a:solidFill>
                  <a:srgbClr val="C00000"/>
                </a:solidFill>
                <a:uFillTx/>
              </a:rPr>
              <a:t> tract </a:t>
            </a:r>
            <a:r>
              <a:rPr dirty="0" lang="en-US">
                <a:uFillTx/>
              </a:rPr>
              <a:t>and some smaller tracts form the </a:t>
            </a:r>
            <a:r>
              <a:rPr dirty="0" err="1" i="1" lang="en-US">
                <a:solidFill>
                  <a:srgbClr val="C00000"/>
                </a:solidFill>
                <a:uFillTx/>
              </a:rPr>
              <a:t>anterolateral</a:t>
            </a:r>
            <a:r>
              <a:rPr dirty="0" i="1" lang="en-US">
                <a:solidFill>
                  <a:srgbClr val="C00000"/>
                </a:solidFill>
                <a:uFillTx/>
              </a:rPr>
              <a:t> system</a:t>
            </a:r>
            <a:r>
              <a:rPr dirty="0" lang="en-US">
                <a:uFillTx/>
              </a:rPr>
              <a:t>, which passes up the anterior and lateral columns of the spinal cord. </a:t>
            </a:r>
          </a:p>
          <a:p>
            <a:pPr>
              <a:buNone/>
            </a:pPr>
            <a:endParaRPr dirty="0" lang="en-US">
              <a:uFillTx/>
            </a:endParaRPr>
          </a:p>
          <a:p>
            <a:r>
              <a:rPr dirty="0" i="1" lang="en-US">
                <a:solidFill>
                  <a:srgbClr val="C00000"/>
                </a:solidFill>
                <a:uFillTx/>
              </a:rPr>
              <a:t>The </a:t>
            </a:r>
            <a:r>
              <a:rPr dirty="0" err="1" i="1" lang="en-US">
                <a:solidFill>
                  <a:srgbClr val="C00000"/>
                </a:solidFill>
                <a:uFillTx/>
              </a:rPr>
              <a:t>spinothalamic</a:t>
            </a:r>
            <a:r>
              <a:rPr dirty="0" i="1" lang="en-US">
                <a:solidFill>
                  <a:srgbClr val="C00000"/>
                </a:solidFill>
                <a:uFillTx/>
              </a:rPr>
              <a:t> tract </a:t>
            </a:r>
            <a:r>
              <a:rPr dirty="0" lang="en-US">
                <a:uFillTx/>
              </a:rPr>
              <a:t>carries signals for pain, temperature, pressure, tickle, itch, and light or crude touch. </a:t>
            </a:r>
          </a:p>
          <a:p>
            <a:pPr lvl="1"/>
            <a:r>
              <a:rPr dirty="0" lang="en-US">
                <a:uFillTx/>
              </a:rPr>
              <a:t>Light touch is the sensation produced by stroking hairless skin with a feather or cotton wisp, without indenting the skin;</a:t>
            </a:r>
          </a:p>
          <a:p>
            <a:pPr lvl="1"/>
            <a:r>
              <a:rPr dirty="0" lang="en-US">
                <a:uFillTx/>
              </a:rPr>
              <a:t> crude touch is touch whose location one can only vaguely identify.</a:t>
            </a:r>
          </a:p>
          <a:p>
            <a:r>
              <a:rPr dirty="0" lang="en-US">
                <a:uFillTx/>
              </a:rPr>
              <a:t> </a:t>
            </a:r>
            <a:r>
              <a:rPr dirty="0" lang="en-US" u="sng">
                <a:uFillTx/>
              </a:rPr>
              <a:t>In this pathway,</a:t>
            </a:r>
          </a:p>
          <a:p>
            <a:pPr lvl="1"/>
            <a:r>
              <a:rPr dirty="0" lang="en-US">
                <a:uFillTx/>
              </a:rPr>
              <a:t> </a:t>
            </a:r>
            <a:r>
              <a:rPr dirty="0" i="1" lang="en-US">
                <a:uFillTx/>
              </a:rPr>
              <a:t>first-order neurons </a:t>
            </a:r>
            <a:r>
              <a:rPr dirty="0" lang="en-US">
                <a:uFillTx/>
              </a:rPr>
              <a:t>end in the posterior horn of the spinal cord near the point of entry.</a:t>
            </a:r>
          </a:p>
          <a:p>
            <a:pPr lvl="1"/>
            <a:r>
              <a:rPr dirty="0" lang="en-US">
                <a:uFillTx/>
              </a:rPr>
              <a:t> Here they synapse with </a:t>
            </a:r>
            <a:r>
              <a:rPr dirty="0" i="1" lang="en-US">
                <a:uFillTx/>
              </a:rPr>
              <a:t>second-order neurons</a:t>
            </a:r>
            <a:r>
              <a:rPr dirty="0" lang="en-US">
                <a:uFillTx/>
              </a:rPr>
              <a:t>, which decussate and form the </a:t>
            </a:r>
            <a:r>
              <a:rPr dirty="0" err="1" lang="en-US">
                <a:uFillTx/>
              </a:rPr>
              <a:t>contralateral</a:t>
            </a:r>
            <a:r>
              <a:rPr dirty="0" lang="en-US">
                <a:uFillTx/>
              </a:rPr>
              <a:t> ascending </a:t>
            </a:r>
            <a:r>
              <a:rPr dirty="0" err="1" lang="en-US">
                <a:uFillTx/>
              </a:rPr>
              <a:t>spinothalamic</a:t>
            </a:r>
            <a:r>
              <a:rPr dirty="0" lang="en-US">
                <a:uFillTx/>
              </a:rPr>
              <a:t> tract. These fibers lead all the way to the thalamus.</a:t>
            </a:r>
          </a:p>
          <a:p>
            <a:pPr lvl="1"/>
            <a:r>
              <a:rPr dirty="0" lang="en-US">
                <a:uFillTx/>
              </a:rPr>
              <a:t> </a:t>
            </a:r>
            <a:r>
              <a:rPr dirty="0" i="1" lang="en-US">
                <a:uFillTx/>
              </a:rPr>
              <a:t>Third-order neurons </a:t>
            </a:r>
            <a:r>
              <a:rPr dirty="0" lang="en-US">
                <a:uFillTx/>
              </a:rPr>
              <a:t>continue from there to the cerebral cortex. </a:t>
            </a:r>
          </a:p>
          <a:p>
            <a:r>
              <a:rPr dirty="0" i="1" lang="en-US">
                <a:uFillTx/>
              </a:rPr>
              <a:t>Because of </a:t>
            </a:r>
            <a:r>
              <a:rPr dirty="0" err="1" i="1" lang="en-US">
                <a:uFillTx/>
              </a:rPr>
              <a:t>decussation</a:t>
            </a:r>
            <a:r>
              <a:rPr dirty="0" i="1" lang="en-US">
                <a:uFillTx/>
              </a:rPr>
              <a:t>, sensory signals in this tract arrive in the cerebral hemisphere </a:t>
            </a:r>
            <a:r>
              <a:rPr dirty="0" err="1" i="1" lang="en-US">
                <a:uFillTx/>
              </a:rPr>
              <a:t>contralateral</a:t>
            </a:r>
            <a:r>
              <a:rPr dirty="0" i="1" lang="en-US">
                <a:uFillTx/>
              </a:rPr>
              <a:t> to their point of origin.</a:t>
            </a:r>
            <a:endParaRPr dirty="0" i="1"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905000" y="0"/>
            <a:ext cx="4953000" cy="6638925"/>
          </a:xfrm>
          <a:prstGeom prst="rect">
            <a:avLst/>
          </a:prstGeom>
          <a:noFill/>
          <a:ln w="9525">
            <a:noFill/>
            <a:miter lim="800000"/>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762000"/>
            <a:ext cx="8229600" cy="5715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pPr>
              <a:buNone/>
            </a:pPr>
            <a:r>
              <a:rPr dirty="0" i="1" lang="en-US">
                <a:solidFill>
                  <a:srgbClr val="C00000"/>
                </a:solidFill>
                <a:uFillTx/>
              </a:rPr>
              <a:t>The </a:t>
            </a:r>
            <a:r>
              <a:rPr dirty="0" err="1" i="1" lang="en-US">
                <a:solidFill>
                  <a:srgbClr val="C00000"/>
                </a:solidFill>
                <a:uFillTx/>
              </a:rPr>
              <a:t>spinoreticular</a:t>
            </a:r>
            <a:r>
              <a:rPr dirty="0" i="1" lang="en-US">
                <a:solidFill>
                  <a:srgbClr val="C00000"/>
                </a:solidFill>
                <a:uFillTx/>
              </a:rPr>
              <a:t> tract </a:t>
            </a:r>
            <a:r>
              <a:rPr dirty="0" lang="en-US">
                <a:uFillTx/>
              </a:rPr>
              <a:t>also travels up the </a:t>
            </a:r>
            <a:r>
              <a:rPr dirty="0" err="1" i="1" lang="en-US">
                <a:uFillTx/>
              </a:rPr>
              <a:t>anterolateral</a:t>
            </a:r>
            <a:r>
              <a:rPr dirty="0" i="1" lang="en-US">
                <a:uFillTx/>
              </a:rPr>
              <a:t> system</a:t>
            </a:r>
            <a:r>
              <a:rPr dirty="0" lang="en-US">
                <a:uFillTx/>
              </a:rPr>
              <a:t>. </a:t>
            </a:r>
          </a:p>
          <a:p>
            <a:pPr lvl="1"/>
            <a:r>
              <a:rPr dirty="0" lang="en-US">
                <a:uFillTx/>
              </a:rPr>
              <a:t>	It carries pain signals resulting from tissue injury, as will be discussed later in “Projection Pathways for Pain” . </a:t>
            </a:r>
          </a:p>
          <a:p>
            <a:pPr lvl="1"/>
            <a:r>
              <a:rPr dirty="0" i="1" lang="en-US">
                <a:uFillTx/>
              </a:rPr>
              <a:t>The first-order sensory neurons </a:t>
            </a:r>
            <a:r>
              <a:rPr dirty="0" lang="en-US">
                <a:uFillTx/>
              </a:rPr>
              <a:t>enter the posterior horn </a:t>
            </a:r>
          </a:p>
          <a:p>
            <a:pPr lvl="1"/>
            <a:r>
              <a:rPr dirty="0" lang="en-US">
                <a:uFillTx/>
              </a:rPr>
              <a:t>and immediately synapse with </a:t>
            </a:r>
            <a:r>
              <a:rPr dirty="0" i="1" lang="en-US">
                <a:uFillTx/>
              </a:rPr>
              <a:t>second-order neurons</a:t>
            </a:r>
            <a:r>
              <a:rPr dirty="0" lang="en-US">
                <a:uFillTx/>
              </a:rPr>
              <a:t>. These decussate to the opposite </a:t>
            </a:r>
            <a:r>
              <a:rPr dirty="0" err="1" i="1" lang="en-US">
                <a:uFillTx/>
              </a:rPr>
              <a:t>anterolateral</a:t>
            </a:r>
            <a:r>
              <a:rPr dirty="0" i="1" lang="en-US">
                <a:uFillTx/>
              </a:rPr>
              <a:t> system</a:t>
            </a:r>
            <a:r>
              <a:rPr dirty="0" lang="en-US">
                <a:uFillTx/>
              </a:rPr>
              <a:t>, ascend the cord, and end in a loosely organized core of gray matter called the </a:t>
            </a:r>
            <a:r>
              <a:rPr dirty="0" i="1" lang="en-US">
                <a:solidFill>
                  <a:srgbClr val="C00000"/>
                </a:solidFill>
                <a:uFillTx/>
              </a:rPr>
              <a:t>reticular formation </a:t>
            </a:r>
            <a:r>
              <a:rPr dirty="0" lang="en-US">
                <a:uFillTx/>
              </a:rPr>
              <a:t>in the medulla and </a:t>
            </a:r>
            <a:r>
              <a:rPr dirty="0" err="1" lang="en-US">
                <a:uFillTx/>
              </a:rPr>
              <a:t>pons</a:t>
            </a:r>
            <a:r>
              <a:rPr dirty="0" lang="en-US">
                <a:uFillTx/>
              </a:rPr>
              <a:t>. </a:t>
            </a:r>
          </a:p>
          <a:p>
            <a:pPr lvl="1"/>
            <a:r>
              <a:rPr dirty="0" i="1" lang="en-US">
                <a:uFillTx/>
              </a:rPr>
              <a:t>Third-order neurons </a:t>
            </a:r>
            <a:r>
              <a:rPr dirty="0" lang="en-US">
                <a:uFillTx/>
              </a:rPr>
              <a:t>continue from the </a:t>
            </a:r>
            <a:r>
              <a:rPr dirty="0" err="1" lang="en-US">
                <a:uFillTx/>
              </a:rPr>
              <a:t>pons</a:t>
            </a:r>
            <a:r>
              <a:rPr dirty="0" lang="en-US">
                <a:uFillTx/>
              </a:rPr>
              <a:t> to the thalamus, and </a:t>
            </a:r>
            <a:r>
              <a:rPr dirty="0" i="1" lang="en-US">
                <a:uFillTx/>
              </a:rPr>
              <a:t>fourth-order neurons </a:t>
            </a:r>
            <a:r>
              <a:rPr dirty="0" lang="en-US">
                <a:uFillTx/>
              </a:rPr>
              <a:t>complete the path from there to the cerebral cortex.</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94"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4650" y="1108075"/>
            <a:ext cx="8455025" cy="51022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eaLnBrk="1" hangingPunct="1">
              <a:lnSpc>
                <a:spcPct val="90000"/>
              </a:lnSpc>
            </a:pPr>
            <a:r>
              <a:rPr altLang="ru-RU" lang="en-US" sz="2400">
                <a:uFillTx/>
              </a:rPr>
              <a:t>motor (efferent) division </a:t>
            </a:r>
            <a:r>
              <a:rPr altLang="ru-RU" b="0" lang="en-US" sz="2400">
                <a:uFillTx/>
              </a:rPr>
              <a:t>– carries signals from the CNS to gland and muscle cells that carry out the body’s response</a:t>
            </a:r>
          </a:p>
          <a:p>
            <a:pPr eaLnBrk="1" hangingPunct="1" lvl="2">
              <a:lnSpc>
                <a:spcPct val="90000"/>
              </a:lnSpc>
            </a:pPr>
            <a:r>
              <a:rPr altLang="ru-RU" lang="en-US" sz="1800">
                <a:uFillTx/>
              </a:rPr>
              <a:t>effectors</a:t>
            </a:r>
            <a:r>
              <a:rPr altLang="ru-RU" b="0" lang="en-US" sz="1800">
                <a:uFillTx/>
              </a:rPr>
              <a:t> – cells and organs that respond to commands from the CNS</a:t>
            </a:r>
          </a:p>
          <a:p>
            <a:pPr eaLnBrk="1" hangingPunct="1" lvl="1">
              <a:lnSpc>
                <a:spcPct val="90000"/>
              </a:lnSpc>
            </a:pPr>
            <a:r>
              <a:rPr altLang="ru-RU" lang="en-US" sz="2000">
                <a:uFillTx/>
              </a:rPr>
              <a:t>somatic motor division </a:t>
            </a:r>
            <a:r>
              <a:rPr altLang="ru-RU" b="0" lang="en-US" sz="2000">
                <a:uFillTx/>
              </a:rPr>
              <a:t>– carries signals to skeletal muscles</a:t>
            </a:r>
          </a:p>
          <a:p>
            <a:pPr eaLnBrk="1" hangingPunct="1" lvl="2">
              <a:lnSpc>
                <a:spcPct val="90000"/>
              </a:lnSpc>
            </a:pPr>
            <a:r>
              <a:rPr altLang="ru-RU" b="0" lang="en-US" sz="1800">
                <a:uFillTx/>
              </a:rPr>
              <a:t>output produces muscular contraction as well as </a:t>
            </a:r>
            <a:r>
              <a:rPr altLang="ru-RU" lang="en-US" sz="1800">
                <a:uFillTx/>
              </a:rPr>
              <a:t>somatic reflexes </a:t>
            </a:r>
            <a:r>
              <a:rPr altLang="ru-RU" b="0" lang="en-US" sz="1800">
                <a:uFillTx/>
              </a:rPr>
              <a:t>– involuntary muscle contractions</a:t>
            </a:r>
            <a:endParaRPr altLang="ru-RU" b="0" lang="en-US" sz="2000">
              <a:uFillTx/>
            </a:endParaRPr>
          </a:p>
          <a:p>
            <a:pPr eaLnBrk="1" hangingPunct="1" lvl="1">
              <a:lnSpc>
                <a:spcPct val="90000"/>
              </a:lnSpc>
            </a:pPr>
            <a:r>
              <a:rPr altLang="ru-RU" lang="en-US" sz="2000">
                <a:uFillTx/>
              </a:rPr>
              <a:t>visceral motor division </a:t>
            </a:r>
            <a:r>
              <a:rPr altLang="ru-RU" b="0" lang="en-US" sz="2000">
                <a:uFillTx/>
              </a:rPr>
              <a:t>(</a:t>
            </a:r>
            <a:r>
              <a:rPr altLang="ru-RU" lang="en-US" sz="2000">
                <a:uFillTx/>
              </a:rPr>
              <a:t>autonomic nervous system</a:t>
            </a:r>
            <a:r>
              <a:rPr altLang="ru-RU" b="0" lang="en-US" sz="2000">
                <a:uFillTx/>
              </a:rPr>
              <a:t>) - carries signals to glands, cardiac muscle, and smooth muscle</a:t>
            </a:r>
          </a:p>
          <a:p>
            <a:pPr eaLnBrk="1" hangingPunct="1" lvl="2">
              <a:lnSpc>
                <a:spcPct val="90000"/>
              </a:lnSpc>
            </a:pPr>
            <a:r>
              <a:rPr altLang="ru-RU" b="0" lang="en-US" sz="1800">
                <a:uFillTx/>
              </a:rPr>
              <a:t>involuntary, and responses of this system and its receptors are </a:t>
            </a:r>
            <a:r>
              <a:rPr altLang="ru-RU" lang="en-US" sz="1800">
                <a:uFillTx/>
              </a:rPr>
              <a:t>visceral reflexes</a:t>
            </a:r>
            <a:endParaRPr altLang="ru-RU" lang="en-US" sz="1600">
              <a:uFillTx/>
            </a:endParaRPr>
          </a:p>
          <a:p>
            <a:pPr eaLnBrk="1" hangingPunct="1" lvl="2">
              <a:lnSpc>
                <a:spcPct val="90000"/>
              </a:lnSpc>
            </a:pPr>
            <a:r>
              <a:rPr altLang="ru-RU" lang="en-US" sz="2000">
                <a:uFillTx/>
              </a:rPr>
              <a:t>sympathetic division </a:t>
            </a:r>
          </a:p>
          <a:p>
            <a:pPr eaLnBrk="1" hangingPunct="1" lvl="3">
              <a:lnSpc>
                <a:spcPct val="90000"/>
              </a:lnSpc>
            </a:pPr>
            <a:r>
              <a:rPr altLang="ru-RU" b="0" lang="en-US" sz="1600">
                <a:uFillTx/>
              </a:rPr>
              <a:t>tends to arouse body for action</a:t>
            </a:r>
          </a:p>
          <a:p>
            <a:pPr eaLnBrk="1" hangingPunct="1" lvl="3">
              <a:lnSpc>
                <a:spcPct val="90000"/>
              </a:lnSpc>
            </a:pPr>
            <a:r>
              <a:rPr altLang="ru-RU" b="0" lang="en-US" sz="1600">
                <a:uFillTx/>
              </a:rPr>
              <a:t>accelerating heart beat and respiration, while inhibiting digestive and urinary systems</a:t>
            </a:r>
            <a:endParaRPr altLang="ru-RU" b="0" lang="en-US" sz="1400">
              <a:uFillTx/>
            </a:endParaRPr>
          </a:p>
          <a:p>
            <a:pPr eaLnBrk="1" hangingPunct="1" lvl="2">
              <a:lnSpc>
                <a:spcPct val="90000"/>
              </a:lnSpc>
            </a:pPr>
            <a:r>
              <a:rPr altLang="ru-RU" lang="en-US" sz="1800">
                <a:uFillTx/>
              </a:rPr>
              <a:t>parasympathetic division</a:t>
            </a:r>
          </a:p>
          <a:p>
            <a:pPr eaLnBrk="1" hangingPunct="1" lvl="3">
              <a:lnSpc>
                <a:spcPct val="90000"/>
              </a:lnSpc>
            </a:pPr>
            <a:r>
              <a:rPr altLang="ru-RU" b="0" lang="en-US" sz="1600">
                <a:uFillTx/>
              </a:rPr>
              <a:t>tends to have calming effect</a:t>
            </a:r>
          </a:p>
          <a:p>
            <a:pPr eaLnBrk="1" hangingPunct="1" lvl="3">
              <a:lnSpc>
                <a:spcPct val="90000"/>
              </a:lnSpc>
            </a:pPr>
            <a:r>
              <a:rPr altLang="ru-RU" b="0" lang="en-US" sz="1600">
                <a:uFillTx/>
              </a:rPr>
              <a:t>slows heart rate and breathing</a:t>
            </a:r>
          </a:p>
          <a:p>
            <a:pPr eaLnBrk="1" hangingPunct="1" lvl="3">
              <a:lnSpc>
                <a:spcPct val="90000"/>
              </a:lnSpc>
            </a:pPr>
            <a:r>
              <a:rPr altLang="ru-RU" b="0" lang="en-US" sz="1600">
                <a:uFillTx/>
              </a:rPr>
              <a:t>stimulates digestive and urinary systems</a:t>
            </a:r>
            <a:r>
              <a:rPr altLang="ru-RU" lang="en-US" sz="1400">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95"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10937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a:spcBef>
                <a:spcPct val="0"/>
              </a:spcBef>
              <a:buFontTx/>
              <a:buNone/>
            </a:pPr>
            <a:r>
              <a:rPr altLang="ru-RU" lang="en-US" sz="4400">
                <a:solidFill>
                  <a:schemeClr val="tx2"/>
                </a:solidFill>
                <a:uFillTx/>
              </a:rPr>
              <a:t>Motor Divisions of PNS</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04800"/>
            <a:ext cx="8229600" cy="58213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10000"/>
          </a:bodyPr>
          <a:lstStyle/>
          <a:p>
            <a:r>
              <a:rPr dirty="0" i="1" lang="en-US">
                <a:solidFill>
                  <a:srgbClr val="C00000"/>
                </a:solidFill>
                <a:uFillTx/>
              </a:rPr>
              <a:t>The posterior and anterior </a:t>
            </a:r>
            <a:r>
              <a:rPr dirty="0" err="1" i="1" lang="en-US">
                <a:solidFill>
                  <a:srgbClr val="C00000"/>
                </a:solidFill>
                <a:uFillTx/>
              </a:rPr>
              <a:t>spinocerebellar</a:t>
            </a:r>
            <a:r>
              <a:rPr dirty="0" i="1" lang="en-US">
                <a:solidFill>
                  <a:srgbClr val="C00000"/>
                </a:solidFill>
                <a:uFillTx/>
              </a:rPr>
              <a:t> tracts </a:t>
            </a:r>
            <a:r>
              <a:rPr dirty="0" lang="en-US">
                <a:uFillTx/>
              </a:rPr>
              <a:t>travel through the lateral column and carry </a:t>
            </a:r>
            <a:r>
              <a:rPr dirty="0" err="1" lang="en-US">
                <a:uFillTx/>
              </a:rPr>
              <a:t>proprioceptive</a:t>
            </a:r>
            <a:r>
              <a:rPr dirty="0" lang="en-US">
                <a:uFillTx/>
              </a:rPr>
              <a:t> signals from the limbs and trunk to the cerebellum at the rear of the brain. </a:t>
            </a:r>
          </a:p>
          <a:p>
            <a:pPr lvl="1"/>
            <a:r>
              <a:rPr dirty="0" lang="en-US">
                <a:uFillTx/>
              </a:rPr>
              <a:t>Their </a:t>
            </a:r>
            <a:r>
              <a:rPr dirty="0" i="1" lang="en-US">
                <a:uFillTx/>
              </a:rPr>
              <a:t>first-order neurons </a:t>
            </a:r>
            <a:r>
              <a:rPr dirty="0" lang="en-US">
                <a:uFillTx/>
              </a:rPr>
              <a:t>originate in muscles and tendons and end in the posterior horn of the spinal cord.</a:t>
            </a:r>
          </a:p>
          <a:p>
            <a:pPr lvl="1"/>
            <a:r>
              <a:rPr dirty="0" lang="en-US">
                <a:uFillTx/>
              </a:rPr>
              <a:t> </a:t>
            </a:r>
            <a:r>
              <a:rPr dirty="0" i="1" lang="en-US">
                <a:uFillTx/>
              </a:rPr>
              <a:t>Second-order neurons </a:t>
            </a:r>
            <a:r>
              <a:rPr dirty="0" lang="en-US">
                <a:uFillTx/>
              </a:rPr>
              <a:t>send their fibers up the </a:t>
            </a:r>
            <a:r>
              <a:rPr dirty="0" err="1" lang="en-US">
                <a:uFillTx/>
              </a:rPr>
              <a:t>spinocerebellar</a:t>
            </a:r>
            <a:r>
              <a:rPr dirty="0" lang="en-US">
                <a:uFillTx/>
              </a:rPr>
              <a:t> tracts and end in the cerebellum. </a:t>
            </a:r>
          </a:p>
          <a:p>
            <a:r>
              <a:rPr dirty="0" lang="en-US">
                <a:uFillTx/>
              </a:rPr>
              <a:t>Fibers of the </a:t>
            </a:r>
            <a:r>
              <a:rPr dirty="0" i="1" lang="en-US">
                <a:solidFill>
                  <a:srgbClr val="C00000"/>
                </a:solidFill>
                <a:uFillTx/>
              </a:rPr>
              <a:t>posterior tract </a:t>
            </a:r>
            <a:r>
              <a:rPr dirty="0" lang="en-US">
                <a:uFillTx/>
              </a:rPr>
              <a:t>travel up the </a:t>
            </a:r>
            <a:r>
              <a:rPr dirty="0" err="1" lang="en-US">
                <a:uFillTx/>
              </a:rPr>
              <a:t>ipsilateral</a:t>
            </a:r>
            <a:r>
              <a:rPr dirty="0" lang="en-US">
                <a:uFillTx/>
              </a:rPr>
              <a:t> side of the spinal cord. </a:t>
            </a:r>
          </a:p>
          <a:p>
            <a:pPr lvl="1"/>
            <a:r>
              <a:rPr dirty="0" lang="en-US">
                <a:uFillTx/>
              </a:rPr>
              <a:t>Those of the anterior tract cross over and </a:t>
            </a:r>
            <a:r>
              <a:rPr dirty="0" i="1" lang="en-US">
                <a:uFillTx/>
              </a:rPr>
              <a:t>travel up the </a:t>
            </a:r>
            <a:r>
              <a:rPr dirty="0" err="1" i="1" lang="en-US">
                <a:uFillTx/>
              </a:rPr>
              <a:t>contralateral</a:t>
            </a:r>
            <a:r>
              <a:rPr dirty="0" i="1" lang="en-US">
                <a:uFillTx/>
              </a:rPr>
              <a:t> side but then cross back in the brainstem to enter the </a:t>
            </a:r>
            <a:r>
              <a:rPr dirty="0" err="1" i="1" lang="en-US">
                <a:uFillTx/>
              </a:rPr>
              <a:t>ipsilateral</a:t>
            </a:r>
            <a:r>
              <a:rPr dirty="0" i="1" lang="en-US">
                <a:uFillTx/>
              </a:rPr>
              <a:t> side of the cerebellum</a:t>
            </a:r>
            <a:r>
              <a:rPr dirty="0" lang="en-US">
                <a:uFillTx/>
              </a:rPr>
              <a:t>. </a:t>
            </a:r>
          </a:p>
          <a:p>
            <a:r>
              <a:rPr dirty="0" lang="en-US">
                <a:uFillTx/>
              </a:rPr>
              <a:t>Both tracts provide the cerebellum with feedback needed to coordinate muscle action</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483"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28600" y="0"/>
            <a:ext cx="3676650" cy="6772275"/>
          </a:xfrm>
          <a:prstGeom prst="rect">
            <a:avLst/>
          </a:prstGeom>
          <a:noFill/>
          <a:ln w="9525">
            <a:noFill/>
            <a:miter lim="800000"/>
          </a:ln>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485"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334000" y="0"/>
            <a:ext cx="3676650" cy="6638925"/>
          </a:xfrm>
          <a:prstGeom prst="rect">
            <a:avLst/>
          </a:prstGeom>
          <a:noFill/>
          <a:ln w="9525">
            <a:noFill/>
            <a:miter lim="800000"/>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81000"/>
            <a:ext cx="8229600" cy="57451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pPr>
              <a:buNone/>
            </a:pPr>
            <a:r>
              <a:rPr b="1" dirty="0" lang="en-US" u="sng">
                <a:uFillTx/>
              </a:rPr>
              <a:t>Descending Tracts</a:t>
            </a:r>
          </a:p>
          <a:p>
            <a:r>
              <a:rPr dirty="0" lang="en-US" u="sng">
                <a:uFillTx/>
              </a:rPr>
              <a:t>Descending  tracts  carry motor  signals  down  the  brainstem  and spinal  cord. </a:t>
            </a:r>
          </a:p>
          <a:p>
            <a:r>
              <a:rPr dirty="0" lang="en-US">
                <a:uFillTx/>
              </a:rPr>
              <a:t> A  descending  motor  pathway  typically  </a:t>
            </a:r>
            <a:r>
              <a:rPr dirty="0" i="1" lang="en-US">
                <a:uFillTx/>
              </a:rPr>
              <a:t>involves two  neurons  called  the  upper  and  lower  motor  neurons. </a:t>
            </a:r>
          </a:p>
          <a:p>
            <a:pPr lvl="1"/>
            <a:r>
              <a:rPr dirty="0" lang="en-US">
                <a:uFillTx/>
              </a:rPr>
              <a:t> </a:t>
            </a:r>
            <a:r>
              <a:rPr dirty="0" i="1" lang="en-US">
                <a:uFillTx/>
              </a:rPr>
              <a:t>The upper motor neuron </a:t>
            </a:r>
            <a:r>
              <a:rPr dirty="0" lang="en-US">
                <a:uFillTx/>
              </a:rPr>
              <a:t>begins with a soma  in  the cerebral cortex or brainstem and has an axon  that  terminates on a  </a:t>
            </a:r>
            <a:r>
              <a:rPr dirty="0" i="1" lang="en-US">
                <a:uFillTx/>
              </a:rPr>
              <a:t>lower motor neuron  </a:t>
            </a:r>
            <a:r>
              <a:rPr dirty="0" lang="en-US">
                <a:uFillTx/>
              </a:rPr>
              <a:t>in  the  brainstem  or  spinal  cord. </a:t>
            </a:r>
          </a:p>
          <a:p>
            <a:pPr lvl="1"/>
            <a:r>
              <a:rPr dirty="0" lang="en-US">
                <a:uFillTx/>
              </a:rPr>
              <a:t>The  axon  of  the  </a:t>
            </a:r>
            <a:r>
              <a:rPr dirty="0" i="1" lang="en-US">
                <a:uFillTx/>
              </a:rPr>
              <a:t>lower motor neuron </a:t>
            </a:r>
            <a:r>
              <a:rPr dirty="0" lang="en-US">
                <a:uFillTx/>
              </a:rPr>
              <a:t>then leads the rest of the way to the muscle or other target  organ.</a:t>
            </a:r>
          </a:p>
          <a:p>
            <a:r>
              <a:rPr dirty="0" lang="en-US">
                <a:uFillTx/>
              </a:rPr>
              <a:t>The  names  of most  descending  tracts  consist  of  a word  root denoting  the point of origin  in  the brain,  followed by the suffix -spinal.</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85800"/>
            <a:ext cx="8229600" cy="54403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7500" lnSpcReduction="20000"/>
          </a:bodyPr>
          <a:lstStyle/>
          <a:p>
            <a:pPr>
              <a:buNone/>
            </a:pPr>
            <a:r>
              <a:rPr b="1" dirty="0" lang="en-US">
                <a:uFillTx/>
              </a:rPr>
              <a:t>The </a:t>
            </a:r>
            <a:r>
              <a:rPr b="1" dirty="0" err="1" lang="en-US">
                <a:uFillTx/>
              </a:rPr>
              <a:t>corticospinal</a:t>
            </a:r>
            <a:r>
              <a:rPr b="1" dirty="0" lang="en-US">
                <a:uFillTx/>
              </a:rPr>
              <a:t> tracts </a:t>
            </a:r>
            <a:r>
              <a:rPr dirty="0" i="1" lang="en-US">
                <a:uFillTx/>
              </a:rPr>
              <a:t>carry motor signals from the cerebral cortex for precise, finely coordinated limb movements. </a:t>
            </a:r>
          </a:p>
          <a:p>
            <a:r>
              <a:rPr dirty="0" lang="en-US">
                <a:uFillTx/>
              </a:rPr>
              <a:t>The fibers of this system form ridges called pyramids on the anterior surface of the medulla oblongata, so these tracts were once called </a:t>
            </a:r>
            <a:r>
              <a:rPr dirty="0" i="1" lang="en-US">
                <a:solidFill>
                  <a:srgbClr val="C00000"/>
                </a:solidFill>
                <a:uFillTx/>
              </a:rPr>
              <a:t>pyramidal tracts</a:t>
            </a:r>
            <a:r>
              <a:rPr dirty="0" lang="en-US">
                <a:uFillTx/>
              </a:rPr>
              <a:t>.</a:t>
            </a:r>
          </a:p>
          <a:p>
            <a:pPr lvl="1"/>
            <a:r>
              <a:rPr dirty="0" lang="en-US">
                <a:uFillTx/>
              </a:rPr>
              <a:t> Most </a:t>
            </a:r>
            <a:r>
              <a:rPr dirty="0" err="1" lang="en-US">
                <a:uFillTx/>
              </a:rPr>
              <a:t>corticospinal</a:t>
            </a:r>
            <a:r>
              <a:rPr dirty="0" lang="en-US">
                <a:uFillTx/>
              </a:rPr>
              <a:t> fibers decussate in the lower medulla and form the </a:t>
            </a:r>
            <a:r>
              <a:rPr dirty="0" i="1" lang="en-US">
                <a:solidFill>
                  <a:srgbClr val="C00000"/>
                </a:solidFill>
                <a:uFillTx/>
              </a:rPr>
              <a:t>lateral </a:t>
            </a:r>
            <a:r>
              <a:rPr dirty="0" err="1" i="1" lang="en-US">
                <a:solidFill>
                  <a:srgbClr val="C00000"/>
                </a:solidFill>
                <a:uFillTx/>
              </a:rPr>
              <a:t>corticospinal</a:t>
            </a:r>
            <a:r>
              <a:rPr dirty="0" i="1" lang="en-US">
                <a:solidFill>
                  <a:srgbClr val="C00000"/>
                </a:solidFill>
                <a:uFillTx/>
              </a:rPr>
              <a:t> tract </a:t>
            </a:r>
            <a:r>
              <a:rPr dirty="0" i="1" lang="en-US">
                <a:uFillTx/>
              </a:rPr>
              <a:t>on the </a:t>
            </a:r>
            <a:r>
              <a:rPr dirty="0" err="1" i="1" lang="en-US">
                <a:uFillTx/>
              </a:rPr>
              <a:t>contralateral</a:t>
            </a:r>
            <a:r>
              <a:rPr dirty="0" i="1" lang="en-US">
                <a:uFillTx/>
              </a:rPr>
              <a:t> side of the spinal cord. </a:t>
            </a:r>
          </a:p>
          <a:p>
            <a:pPr lvl="1"/>
            <a:r>
              <a:rPr dirty="0" lang="en-US">
                <a:uFillTx/>
              </a:rPr>
              <a:t>A few fibers remain uncrossed and form </a:t>
            </a:r>
            <a:r>
              <a:rPr dirty="0" i="1" lang="en-US">
                <a:solidFill>
                  <a:srgbClr val="C00000"/>
                </a:solidFill>
                <a:uFillTx/>
              </a:rPr>
              <a:t>the anterior </a:t>
            </a:r>
            <a:r>
              <a:rPr dirty="0" err="1" i="1" lang="en-US">
                <a:solidFill>
                  <a:srgbClr val="C00000"/>
                </a:solidFill>
                <a:uFillTx/>
              </a:rPr>
              <a:t>corticospinal</a:t>
            </a:r>
            <a:r>
              <a:rPr dirty="0" i="1" lang="en-US">
                <a:solidFill>
                  <a:srgbClr val="C00000"/>
                </a:solidFill>
                <a:uFillTx/>
              </a:rPr>
              <a:t> tract </a:t>
            </a:r>
            <a:r>
              <a:rPr dirty="0" i="1" lang="en-US">
                <a:uFillTx/>
              </a:rPr>
              <a:t>on the </a:t>
            </a:r>
            <a:r>
              <a:rPr dirty="0" err="1" i="1" lang="en-US">
                <a:uFillTx/>
              </a:rPr>
              <a:t>ipsilateral</a:t>
            </a:r>
            <a:r>
              <a:rPr dirty="0" i="1" lang="en-US">
                <a:uFillTx/>
              </a:rPr>
              <a:t> side</a:t>
            </a:r>
            <a:r>
              <a:rPr dirty="0" lang="en-US">
                <a:uFillTx/>
              </a:rPr>
              <a:t>. </a:t>
            </a:r>
          </a:p>
          <a:p>
            <a:pPr lvl="1">
              <a:buNone/>
            </a:pPr>
            <a:endParaRPr dirty="0" lang="en-US">
              <a:uFillTx/>
            </a:endParaRPr>
          </a:p>
          <a:p>
            <a:r>
              <a:rPr dirty="0" lang="en-US">
                <a:uFillTx/>
              </a:rPr>
              <a:t>Fibers of the anterior tract decussate lower in the cord, however, so even they control </a:t>
            </a:r>
            <a:r>
              <a:rPr dirty="0" err="1" lang="en-US">
                <a:uFillTx/>
              </a:rPr>
              <a:t>contralateral</a:t>
            </a:r>
            <a:r>
              <a:rPr dirty="0" lang="en-US">
                <a:uFillTx/>
              </a:rPr>
              <a:t> muscles. </a:t>
            </a:r>
          </a:p>
          <a:p>
            <a:pPr lvl="1"/>
            <a:r>
              <a:rPr dirty="0" lang="en-US">
                <a:uFillTx/>
              </a:rPr>
              <a:t>This tract gets smaller as it descends and gives off nerve fibers, and usually disappears by the </a:t>
            </a:r>
            <a:r>
              <a:rPr dirty="0" err="1" lang="en-US">
                <a:uFillTx/>
              </a:rPr>
              <a:t>midthoracic</a:t>
            </a:r>
            <a:r>
              <a:rPr dirty="0" lang="en-US">
                <a:uFillTx/>
              </a:rPr>
              <a:t> level.</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458"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828800" y="-1"/>
            <a:ext cx="3733800" cy="6806293"/>
          </a:xfrm>
          <a:prstGeom prst="rect">
            <a:avLst/>
          </a:prstGeom>
          <a:noFill/>
          <a:ln w="9525">
            <a:noFill/>
            <a:miter lim="800000"/>
          </a:ln>
          <a:effectLs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459"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534150" y="6257925"/>
            <a:ext cx="2609850" cy="600075"/>
          </a:xfrm>
          <a:prstGeom prst="rect">
            <a:avLst/>
          </a:prstGeom>
          <a:noFill/>
          <a:ln w="9525">
            <a:noFill/>
            <a:miter lim="800000"/>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914400"/>
            <a:ext cx="8229600" cy="52117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buNone/>
            </a:pPr>
            <a:r>
              <a:rPr b="1" dirty="0" lang="en-US">
                <a:uFillTx/>
              </a:rPr>
              <a:t>The </a:t>
            </a:r>
            <a:r>
              <a:rPr b="1" dirty="0" err="1" lang="en-US">
                <a:uFillTx/>
              </a:rPr>
              <a:t>tectospinal</a:t>
            </a:r>
            <a:r>
              <a:rPr b="1" dirty="0" lang="en-US">
                <a:uFillTx/>
              </a:rPr>
              <a:t> tract </a:t>
            </a:r>
            <a:r>
              <a:rPr dirty="0" lang="en-US">
                <a:uFillTx/>
              </a:rPr>
              <a:t>begins in a midbrain region called the </a:t>
            </a:r>
            <a:r>
              <a:rPr dirty="0" err="1" i="1" lang="en-US">
                <a:uFillTx/>
              </a:rPr>
              <a:t>tectum</a:t>
            </a:r>
            <a:r>
              <a:rPr dirty="0" lang="en-US">
                <a:uFillTx/>
              </a:rPr>
              <a:t> and crosses to the </a:t>
            </a:r>
            <a:r>
              <a:rPr dirty="0" err="1" lang="en-US">
                <a:uFillTx/>
              </a:rPr>
              <a:t>contralateral</a:t>
            </a:r>
            <a:r>
              <a:rPr dirty="0" lang="en-US">
                <a:uFillTx/>
              </a:rPr>
              <a:t> side of the midbrain. </a:t>
            </a:r>
          </a:p>
          <a:p>
            <a:pPr lvl="1"/>
            <a:r>
              <a:rPr dirty="0" lang="en-US">
                <a:uFillTx/>
              </a:rPr>
              <a:t>It descends through the brainstem to the upper spinal cord on that side, going only as far as the neck.</a:t>
            </a:r>
          </a:p>
          <a:p>
            <a:pPr lvl="1"/>
            <a:r>
              <a:rPr dirty="0" lang="en-US">
                <a:uFillTx/>
              </a:rPr>
              <a:t> It is involved in reflex turning of the head, especially in response to sights and sounds.</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838200"/>
            <a:ext cx="8229600" cy="5287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b="1" dirty="0" lang="en-US">
                <a:uFillTx/>
              </a:rPr>
              <a:t>The lateral and medial </a:t>
            </a:r>
            <a:r>
              <a:rPr b="1" dirty="0" err="1" lang="en-US">
                <a:uFillTx/>
              </a:rPr>
              <a:t>reticulospinal</a:t>
            </a:r>
            <a:r>
              <a:rPr b="1" dirty="0" lang="en-US">
                <a:uFillTx/>
              </a:rPr>
              <a:t> tracts </a:t>
            </a:r>
            <a:r>
              <a:rPr dirty="0" i="1" lang="en-US">
                <a:uFillTx/>
              </a:rPr>
              <a:t>originate in the reticular formation </a:t>
            </a:r>
            <a:r>
              <a:rPr dirty="0" lang="en-US">
                <a:uFillTx/>
              </a:rPr>
              <a:t>of the brainstem. </a:t>
            </a:r>
          </a:p>
          <a:p>
            <a:pPr lvl="1"/>
            <a:r>
              <a:rPr dirty="0" lang="en-US">
                <a:uFillTx/>
              </a:rPr>
              <a:t>They control muscles of the upper and lower limbs, especially to maintain posture and balance. </a:t>
            </a:r>
          </a:p>
          <a:p>
            <a:pPr lvl="1"/>
            <a:r>
              <a:rPr dirty="0" lang="en-US">
                <a:uFillTx/>
              </a:rPr>
              <a:t>They also contain descending analgesic pathways that reduce the transmission of pain signals to the brain</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533400"/>
            <a:ext cx="8229600" cy="55927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85000" lnSpcReduction="10000"/>
          </a:bodyPr>
          <a:lstStyle/>
          <a:p>
            <a:pPr>
              <a:buNone/>
            </a:pPr>
            <a:r>
              <a:rPr b="1" dirty="0" lang="en-US">
                <a:uFillTx/>
              </a:rPr>
              <a:t>The lateral and medial </a:t>
            </a:r>
            <a:r>
              <a:rPr b="1" dirty="0" err="1" lang="en-US">
                <a:uFillTx/>
              </a:rPr>
              <a:t>vestibulospinal</a:t>
            </a:r>
            <a:r>
              <a:rPr b="1" dirty="0" lang="en-US">
                <a:uFillTx/>
              </a:rPr>
              <a:t> tracts </a:t>
            </a:r>
            <a:r>
              <a:rPr dirty="0" lang="en-US">
                <a:uFillTx/>
              </a:rPr>
              <a:t>begin in the brainstem vestibular nuclei, which receive signals for balance from the inner ear.</a:t>
            </a:r>
          </a:p>
          <a:p>
            <a:r>
              <a:rPr dirty="0" lang="en-US">
                <a:uFillTx/>
              </a:rPr>
              <a:t> </a:t>
            </a:r>
            <a:r>
              <a:rPr dirty="0" i="1" lang="en-US">
                <a:solidFill>
                  <a:srgbClr val="C00000"/>
                </a:solidFill>
                <a:uFillTx/>
              </a:rPr>
              <a:t>The lateral </a:t>
            </a:r>
            <a:r>
              <a:rPr dirty="0" err="1" i="1" lang="en-US">
                <a:solidFill>
                  <a:srgbClr val="C00000"/>
                </a:solidFill>
                <a:uFillTx/>
              </a:rPr>
              <a:t>vestibulospinal</a:t>
            </a:r>
            <a:r>
              <a:rPr dirty="0" i="1" lang="en-US">
                <a:solidFill>
                  <a:srgbClr val="C00000"/>
                </a:solidFill>
                <a:uFillTx/>
              </a:rPr>
              <a:t> tract </a:t>
            </a:r>
            <a:r>
              <a:rPr dirty="0" lang="en-US">
                <a:uFillTx/>
              </a:rPr>
              <a:t>passes down the anterior column of the spinal cord and facilitates neurons that control extensor muscles of the limbs, thus inducing the limbs to stiffen and straighten. </a:t>
            </a:r>
          </a:p>
          <a:p>
            <a:pPr lvl="1"/>
            <a:r>
              <a:rPr dirty="0" lang="en-US">
                <a:uFillTx/>
              </a:rPr>
              <a:t>This is an important reflex in responding to body tilt and keeping one’s balance. </a:t>
            </a:r>
          </a:p>
          <a:p>
            <a:r>
              <a:rPr dirty="0" i="1" lang="en-US">
                <a:solidFill>
                  <a:srgbClr val="C00000"/>
                </a:solidFill>
                <a:uFillTx/>
              </a:rPr>
              <a:t>The medial </a:t>
            </a:r>
            <a:r>
              <a:rPr dirty="0" err="1" i="1" lang="en-US">
                <a:solidFill>
                  <a:srgbClr val="C00000"/>
                </a:solidFill>
                <a:uFillTx/>
              </a:rPr>
              <a:t>vestibulospinal</a:t>
            </a:r>
            <a:r>
              <a:rPr dirty="0" i="1" lang="en-US">
                <a:solidFill>
                  <a:srgbClr val="C00000"/>
                </a:solidFill>
                <a:uFillTx/>
              </a:rPr>
              <a:t> tract </a:t>
            </a:r>
            <a:r>
              <a:rPr dirty="0" lang="en-US">
                <a:uFillTx/>
              </a:rPr>
              <a:t>splits into </a:t>
            </a:r>
            <a:r>
              <a:rPr dirty="0" err="1" lang="en-US">
                <a:uFillTx/>
              </a:rPr>
              <a:t>ipsilateral</a:t>
            </a:r>
            <a:r>
              <a:rPr dirty="0" lang="en-US">
                <a:uFillTx/>
              </a:rPr>
              <a:t> and </a:t>
            </a:r>
            <a:r>
              <a:rPr dirty="0" err="1" lang="en-US">
                <a:uFillTx/>
              </a:rPr>
              <a:t>contralateral</a:t>
            </a:r>
            <a:r>
              <a:rPr dirty="0" lang="en-US">
                <a:uFillTx/>
              </a:rPr>
              <a:t> fibers that descend through the anterior column on both sides of the cord and terminate in the neck. </a:t>
            </a:r>
          </a:p>
          <a:p>
            <a:pPr lvl="1"/>
            <a:r>
              <a:rPr dirty="0" lang="en-US">
                <a:uFillTx/>
              </a:rPr>
              <a:t>It plays a role in the control of head position.</a:t>
            </a:r>
            <a:endParaRPr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main-qimg-7d2e88404335b4c5562ca222fe7aedba.png" id="1638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990600"/>
            <a:ext cx="8915399" cy="45720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Spinal-Tracts.png" id="1741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52400" y="1295400"/>
            <a:ext cx="8991600" cy="41910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Прямоугольник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6324600"/>
            <a:ext cx="4572000" cy="24622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r>
              <a:rPr dirty="0" lang="en-US" sz="1000">
                <a:uFillTx/>
              </a:rPr>
              <a:t>https://www.pinterest.com/pin/398005685816014445/</a:t>
            </a:r>
            <a:endParaRPr dirty="0" lang="ru-RU" sz="1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18"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9144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a:spcBef>
                <a:spcPct val="0"/>
              </a:spcBef>
              <a:buFontTx/>
              <a:buNone/>
            </a:pPr>
            <a:r>
              <a:rPr altLang="ru-RU" lang="en-US" sz="4400">
                <a:solidFill>
                  <a:schemeClr val="tx2"/>
                </a:solidFill>
                <a:uFillTx/>
              </a:rPr>
              <a:t>Subdivisions of Nervous System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44" name="TextBox 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482725" y="1028700"/>
            <a:ext cx="6178550" cy="21431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lvl1pPr eaLnBrk="0" hangingPunct="0">
              <a:defRPr sz="2000">
                <a:solidFill>
                  <a:schemeClr val="tx1"/>
                </a:solidFill>
                <a:uFillTx/>
                <a:latin charset="0" panose="020B0604020202020204" pitchFamily="34" typeface="Arial"/>
              </a:defRPr>
            </a:lvl1pPr>
            <a:lvl2pPr eaLnBrk="0" hangingPunct="0" indent="-285750" marL="742950">
              <a:defRPr sz="2000">
                <a:solidFill>
                  <a:schemeClr val="tx1"/>
                </a:solidFill>
                <a:uFillTx/>
                <a:latin charset="0" panose="020B0604020202020204" pitchFamily="34" typeface="Arial"/>
              </a:defRPr>
            </a:lvl2pPr>
            <a:lvl3pPr eaLnBrk="0" hangingPunct="0" indent="-228600" marL="1143000">
              <a:defRPr sz="2000">
                <a:solidFill>
                  <a:schemeClr val="tx1"/>
                </a:solidFill>
                <a:uFillTx/>
                <a:latin charset="0" panose="020B0604020202020204" pitchFamily="34" typeface="Arial"/>
              </a:defRPr>
            </a:lvl3pPr>
            <a:lvl4pPr eaLnBrk="0" hangingPunct="0" indent="-228600" marL="1600200">
              <a:defRPr sz="2000">
                <a:solidFill>
                  <a:schemeClr val="tx1"/>
                </a:solidFill>
                <a:uFillTx/>
                <a:latin charset="0" panose="020B0604020202020204" pitchFamily="34" typeface="Arial"/>
              </a:defRPr>
            </a:lvl4pPr>
            <a:lvl5pPr eaLnBrk="0" hangingPunct="0" indent="-228600" marL="2057400">
              <a:defRPr sz="2000">
                <a:solidFill>
                  <a:schemeClr val="tx1"/>
                </a:solidFill>
                <a:uFillTx/>
                <a:latin charset="0" panose="020B0604020202020204" pitchFamily="34" typeface="Arial"/>
              </a:defRPr>
            </a:lvl5pPr>
            <a:lvl6pPr eaLnBrk="0" fontAlgn="base" hangingPunct="0" indent="-228600" marL="2514600">
              <a:spcBef>
                <a:spcPct val="0"/>
              </a:spcBef>
              <a:spcAft>
                <a:spcPct val="0"/>
              </a:spcAft>
              <a:defRPr sz="2000">
                <a:solidFill>
                  <a:schemeClr val="tx1"/>
                </a:solidFill>
                <a:uFillTx/>
                <a:latin charset="0" panose="020B0604020202020204" pitchFamily="34" typeface="Arial"/>
              </a:defRPr>
            </a:lvl6pPr>
            <a:lvl7pPr eaLnBrk="0" fontAlgn="base" hangingPunct="0" indent="-228600" marL="2971800">
              <a:spcBef>
                <a:spcPct val="0"/>
              </a:spcBef>
              <a:spcAft>
                <a:spcPct val="0"/>
              </a:spcAft>
              <a:defRPr sz="2000">
                <a:solidFill>
                  <a:schemeClr val="tx1"/>
                </a:solidFill>
                <a:uFillTx/>
                <a:latin charset="0" panose="020B0604020202020204" pitchFamily="34" typeface="Arial"/>
              </a:defRPr>
            </a:lvl7pPr>
            <a:lvl8pPr eaLnBrk="0" fontAlgn="base" hangingPunct="0" indent="-228600" marL="3429000">
              <a:spcBef>
                <a:spcPct val="0"/>
              </a:spcBef>
              <a:spcAft>
                <a:spcPct val="0"/>
              </a:spcAft>
              <a:defRPr sz="2000">
                <a:solidFill>
                  <a:schemeClr val="tx1"/>
                </a:solidFill>
                <a:uFillTx/>
                <a:latin charset="0" panose="020B0604020202020204" pitchFamily="34" typeface="Arial"/>
              </a:defRPr>
            </a:lvl8pPr>
            <a:lvl9pPr eaLnBrk="0" fontAlgn="base" hangingPunct="0" indent="-228600" marL="3886200">
              <a:spcBef>
                <a:spcPct val="0"/>
              </a:spcBef>
              <a:spcAft>
                <a:spcPct val="0"/>
              </a:spcAft>
              <a:defRPr sz="2000">
                <a:solidFill>
                  <a:schemeClr val="tx1"/>
                </a:solidFill>
                <a:uFillTx/>
                <a:latin charset="0" panose="020B0604020202020204" pitchFamily="34" typeface="Arial"/>
              </a:defRPr>
            </a:lvl9pPr>
          </a:lstStyle>
          <a:p>
            <a:pPr algn="ctr">
              <a:defRPr>
                <a:uFillTx/>
              </a:defRPr>
            </a:pPr>
            <a:r>
              <a:rPr dirty="0" lang="en-US" sz="800">
                <a:uFillTx/>
                <a:latin typeface="+mj-lt"/>
                <a:cs charset="2" pitchFamily="34" typeface="Arial"/>
              </a:rPr>
              <a:t>Anatomy &amp; Physiology: The Unity of Form and Function McGraw-Hill Education; 8th Edition </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al25693_12_02" id="9220"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509713" y="1304925"/>
            <a:ext cx="6096000" cy="5475288"/>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1" name="Rectangle 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830388" y="2994025"/>
            <a:ext cx="487362" cy="228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r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1500">
                <a:solidFill>
                  <a:srgbClr val="000000"/>
                </a:solidFill>
                <a:uFillTx/>
              </a:rPr>
              <a:t>Brain</a:t>
            </a:r>
            <a:endParaRPr altLang="ru-RU" lang="en-US" sz="15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2" name="Rectangle 2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612900" y="1473200"/>
            <a:ext cx="2393950" cy="228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rIns="0" tIns="0">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1500">
                <a:solidFill>
                  <a:srgbClr val="000000"/>
                </a:solidFill>
                <a:uFillTx/>
              </a:rPr>
              <a:t>Central nervous system</a:t>
            </a:r>
            <a:endParaRPr altLang="ru-RU" lang="en-US" sz="15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3" name="Rectangle 3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84700" y="1466850"/>
            <a:ext cx="2573338" cy="228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rIns="0" tIns="0">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lang="en-US" sz="1500">
                <a:solidFill>
                  <a:srgbClr val="000000"/>
                </a:solidFill>
                <a:uFillTx/>
              </a:rPr>
              <a:t>Peripheral nervous system</a:t>
            </a:r>
            <a:endParaRPr altLang="ru-RU" lang="en-US" sz="15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4" name="Text Box 3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160713" y="2874963"/>
            <a:ext cx="661987" cy="457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Spinal</a:t>
            </a:r>
          </a:p>
          <a:p>
            <a:pPr algn="ctr" eaLnBrk="1" hangingPunct="1">
              <a:spcBef>
                <a:spcPct val="0"/>
              </a:spcBef>
              <a:buFontTx/>
              <a:buNone/>
            </a:pPr>
            <a:r>
              <a:rPr altLang="ru-RU" lang="en-US" sz="1500">
                <a:uFillTx/>
              </a:rPr>
              <a:t>cord</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5" name="Text Box 3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735513" y="2874963"/>
            <a:ext cx="844550" cy="457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Sensory</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6" name="Text Box 3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140450" y="2874963"/>
            <a:ext cx="809625" cy="457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Motor</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7" name="Text Box 3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463800" y="4352925"/>
            <a:ext cx="920750" cy="685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Visceral</a:t>
            </a:r>
          </a:p>
          <a:p>
            <a:pPr algn="ctr" eaLnBrk="1" hangingPunct="1">
              <a:spcBef>
                <a:spcPct val="0"/>
              </a:spcBef>
              <a:buFontTx/>
              <a:buNone/>
            </a:pPr>
            <a:r>
              <a:rPr altLang="ru-RU" lang="en-US" sz="1500">
                <a:uFillTx/>
              </a:rPr>
              <a:t>sensory</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8" name="Text Box 3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798888" y="4352925"/>
            <a:ext cx="968375" cy="685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Somatic</a:t>
            </a:r>
          </a:p>
          <a:p>
            <a:pPr algn="ctr" eaLnBrk="1" hangingPunct="1">
              <a:spcBef>
                <a:spcPct val="0"/>
              </a:spcBef>
              <a:buFontTx/>
              <a:buNone/>
            </a:pPr>
            <a:r>
              <a:rPr altLang="ru-RU" lang="en-US" sz="1500">
                <a:uFillTx/>
              </a:rPr>
              <a:t>sensory</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29" name="Text Box 4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253038" y="4352925"/>
            <a:ext cx="823912" cy="685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Visceral</a:t>
            </a:r>
          </a:p>
          <a:p>
            <a:pPr algn="ctr" eaLnBrk="1" hangingPunct="1">
              <a:spcBef>
                <a:spcPct val="0"/>
              </a:spcBef>
              <a:buFontTx/>
              <a:buNone/>
            </a:pPr>
            <a:r>
              <a:rPr altLang="ru-RU" lang="en-US" sz="1500">
                <a:uFillTx/>
              </a:rPr>
              <a:t>motor</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30" name="Text Box 4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642100" y="4352925"/>
            <a:ext cx="833438" cy="685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Somatic</a:t>
            </a:r>
          </a:p>
          <a:p>
            <a:pPr algn="ctr" eaLnBrk="1" hangingPunct="1">
              <a:spcBef>
                <a:spcPct val="0"/>
              </a:spcBef>
              <a:buFontTx/>
              <a:buNone/>
            </a:pPr>
            <a:r>
              <a:rPr altLang="ru-RU" lang="en-US" sz="1500">
                <a:uFillTx/>
              </a:rPr>
              <a:t>motor</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31" name="Text Box 4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241800" y="6049963"/>
            <a:ext cx="1225550" cy="457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Sympathetic</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32" name="Text Box 4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705475" y="6049963"/>
            <a:ext cx="1619250" cy="457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0" lIns="0" tIns="0"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algn="ctr" eaLnBrk="1" hangingPunct="1">
              <a:spcBef>
                <a:spcPct val="0"/>
              </a:spcBef>
              <a:buFontTx/>
              <a:buNone/>
            </a:pPr>
            <a:r>
              <a:rPr altLang="ru-RU" lang="en-US" sz="1500">
                <a:uFillTx/>
              </a:rPr>
              <a:t>Parasympathetic</a:t>
            </a:r>
          </a:p>
          <a:p>
            <a:pPr algn="ctr" eaLnBrk="1" hangingPunct="1">
              <a:spcBef>
                <a:spcPct val="0"/>
              </a:spcBef>
              <a:buFontTx/>
              <a:buNone/>
            </a:pPr>
            <a:r>
              <a:rPr altLang="ru-RU" lang="en-US" sz="1500">
                <a:uFillTx/>
              </a:rPr>
              <a:t>division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33" name="Text 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247900" y="5981700"/>
            <a:ext cx="1600200" cy="4270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lvl1pPr>
              <a:spcBef>
                <a:spcPct val="20000"/>
              </a:spcBef>
              <a:buChar char="•"/>
              <a:defRPr b="1" sz="3200">
                <a:solidFill>
                  <a:schemeClr val="tx1"/>
                </a:solidFill>
                <a:uFillTx/>
                <a:latin charset="0" panose="020B0604020202020204" pitchFamily="34" typeface="Arial"/>
              </a:defRPr>
            </a:lvl1pPr>
            <a:lvl2pPr indent="-285750" marL="742950">
              <a:spcBef>
                <a:spcPct val="20000"/>
              </a:spcBef>
              <a:buChar char="–"/>
              <a:defRPr b="1" sz="2800">
                <a:solidFill>
                  <a:schemeClr val="tx1"/>
                </a:solidFill>
                <a:uFillTx/>
                <a:latin charset="0" panose="020B0604020202020204" pitchFamily="34" typeface="Arial"/>
              </a:defRPr>
            </a:lvl2pPr>
            <a:lvl3pPr indent="-228600" marL="1143000">
              <a:spcBef>
                <a:spcPct val="20000"/>
              </a:spcBef>
              <a:buChar char="•"/>
              <a:defRPr b="1" sz="2400">
                <a:solidFill>
                  <a:schemeClr val="tx1"/>
                </a:solidFill>
                <a:uFillTx/>
                <a:latin charset="0" panose="020B0604020202020204" pitchFamily="34" typeface="Arial"/>
              </a:defRPr>
            </a:lvl3pPr>
            <a:lvl4pPr indent="-228600" marL="1600200">
              <a:spcBef>
                <a:spcPct val="20000"/>
              </a:spcBef>
              <a:buChar char="–"/>
              <a:defRPr b="1" sz="2000">
                <a:solidFill>
                  <a:schemeClr val="tx1"/>
                </a:solidFill>
                <a:uFillTx/>
                <a:latin charset="0" panose="020B0604020202020204" pitchFamily="34" typeface="Arial"/>
              </a:defRPr>
            </a:lvl4pPr>
            <a:lvl5pPr indent="-228600" marL="2057400">
              <a:spcBef>
                <a:spcPct val="20000"/>
              </a:spcBef>
              <a:buChar char="»"/>
              <a:defRPr b="1" sz="2000">
                <a:solidFill>
                  <a:schemeClr val="tx1"/>
                </a:solidFill>
                <a:uFillTx/>
                <a:latin charset="0" panose="020B0604020202020204" pitchFamily="34" typeface="Arial"/>
              </a:defRPr>
            </a:lvl5pPr>
            <a:lvl6pPr eaLnBrk="0" fontAlgn="base" hangingPunct="0" indent="-228600" marL="2514600">
              <a:spcBef>
                <a:spcPct val="20000"/>
              </a:spcBef>
              <a:spcAft>
                <a:spcPct val="0"/>
              </a:spcAft>
              <a:buChar char="»"/>
              <a:defRPr b="1" sz="2000">
                <a:solidFill>
                  <a:schemeClr val="tx1"/>
                </a:solidFill>
                <a:uFillTx/>
                <a:latin charset="0" panose="020B0604020202020204" pitchFamily="34" typeface="Arial"/>
              </a:defRPr>
            </a:lvl6pPr>
            <a:lvl7pPr eaLnBrk="0" fontAlgn="base" hangingPunct="0" indent="-228600" marL="2971800">
              <a:spcBef>
                <a:spcPct val="20000"/>
              </a:spcBef>
              <a:spcAft>
                <a:spcPct val="0"/>
              </a:spcAft>
              <a:buChar char="»"/>
              <a:defRPr b="1" sz="2000">
                <a:solidFill>
                  <a:schemeClr val="tx1"/>
                </a:solidFill>
                <a:uFillTx/>
                <a:latin charset="0" panose="020B0604020202020204" pitchFamily="34" typeface="Arial"/>
              </a:defRPr>
            </a:lvl7pPr>
            <a:lvl8pPr eaLnBrk="0" fontAlgn="base" hangingPunct="0" indent="-228600" marL="3429000">
              <a:spcBef>
                <a:spcPct val="20000"/>
              </a:spcBef>
              <a:spcAft>
                <a:spcPct val="0"/>
              </a:spcAft>
              <a:buChar char="»"/>
              <a:defRPr b="1" sz="2000">
                <a:solidFill>
                  <a:schemeClr val="tx1"/>
                </a:solidFill>
                <a:uFillTx/>
                <a:latin charset="0" panose="020B0604020202020204" pitchFamily="34" typeface="Arial"/>
              </a:defRPr>
            </a:lvl8pPr>
            <a:lvl9pPr eaLnBrk="0" fontAlgn="base" hangingPunct="0" indent="-228600" marL="3886200">
              <a:spcBef>
                <a:spcPct val="20000"/>
              </a:spcBef>
              <a:spcAft>
                <a:spcPct val="0"/>
              </a:spcAft>
              <a:buChar char="»"/>
              <a:defRPr b="1" sz="2000">
                <a:solidFill>
                  <a:schemeClr val="tx1"/>
                </a:solidFill>
                <a:uFillTx/>
                <a:latin charset="0" panose="020B0604020202020204" pitchFamily="34" typeface="Arial"/>
              </a:defRPr>
            </a:lvl9pPr>
          </a:lstStyle>
          <a:p>
            <a:pPr eaLnBrk="1" hangingPunct="1">
              <a:spcBef>
                <a:spcPct val="0"/>
              </a:spcBef>
              <a:buFontTx/>
              <a:buNone/>
            </a:pPr>
            <a:r>
              <a:rPr altLang="ru-RU" b="0" lang="en-US" sz="2200">
                <a:uFillTx/>
              </a:rPr>
              <a:t>Figure 12.2</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7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ru-RU">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362"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1913" y="576263"/>
            <a:ext cx="9020175" cy="5705475"/>
          </a:xfrm>
          <a:prstGeom prst="rect">
            <a:avLst/>
          </a:prstGeom>
          <a:noFill/>
          <a:ln w="9525">
            <a:noFill/>
            <a:miter lim="800000"/>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7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Содержимое 3"/>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ph idx="1"/>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457200" y="228600"/>
          <a:ext cx="8229600" cy="6423660"/>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Row="1">
                <a:tableStyleId>{5C22544A-7EE6-4342-B048-85BDC9FD1C3A}</a:tableStyleId>
              </a:tblPr>
              <a:tblGrid>
                <a:gridCol w="4114800"/>
                <a:gridCol w="4114800"/>
              </a:tblGrid>
              <a:tr h="1728604">
                <a:tc>
                  <a:txBody>
                    <a:bodyPr/>
                    <a:lstStyle/>
                    <a:p>
                      <a:pPr fontAlgn="t"/>
                      <a:r>
                        <a:rPr b="1" dirty="0" i="0" lang="en-US" sz="1600">
                          <a:solidFill>
                            <a:srgbClr val="495354"/>
                          </a:solidFill>
                          <a:uFillTx/>
                          <a:latin typeface="PlutoSansMedium"/>
                        </a:rPr>
                        <a:t>Anterior </a:t>
                      </a:r>
                      <a:r>
                        <a:rPr b="1" dirty="0" err="1" i="0" lang="en-US" sz="1600">
                          <a:solidFill>
                            <a:srgbClr val="495354"/>
                          </a:solidFill>
                          <a:uFillTx/>
                          <a:latin typeface="PlutoSansMedium"/>
                        </a:rPr>
                        <a:t>funiculus</a:t>
                      </a:r>
                      <a:endParaRPr b="1" dirty="0" i="0" lang="en-US" sz="1600">
                        <a:solidFill>
                          <a:srgbClr val="495354"/>
                        </a:solidFill>
                        <a:uFillTx/>
                        <a:latin typeface="PlutoSansMedium"/>
                      </a:endParaRPr>
                    </a:p>
                  </a:txBody>
                  <a:tcPr marB="95250" marL="142875" marR="142875" marT="95250"/>
                </a:tc>
                <a:tc>
                  <a:txBody>
                    <a:bodyPr/>
                    <a:lstStyle/>
                    <a:p>
                      <a:pPr fontAlgn="t"/>
                      <a:r>
                        <a:rPr b="1" dirty="0" lang="en-US" sz="1600">
                          <a:solidFill>
                            <a:srgbClr val="495354"/>
                          </a:solidFill>
                          <a:uFillTx/>
                          <a:latin typeface="PlutoSansMedium"/>
                        </a:rPr>
                        <a:t>Ascending tract:</a:t>
                      </a:r>
                      <a:br>
                        <a:rPr dirty="0" lang="en-US" sz="1600">
                          <a:solidFill>
                            <a:srgbClr val="495354"/>
                          </a:solidFill>
                          <a:uFillTx/>
                        </a:rPr>
                      </a:br>
                      <a:r>
                        <a:rPr dirty="0" lang="en-US" sz="1600">
                          <a:solidFill>
                            <a:srgbClr val="495354"/>
                          </a:solidFill>
                          <a:uFillTx/>
                        </a:rPr>
                        <a:t>- </a:t>
                      </a:r>
                      <a:r>
                        <a:rPr dirty="0" lang="en-US" sz="1600">
                          <a:solidFill>
                            <a:schemeClr val="tx2">
                              <a:lumMod val="20000"/>
                              <a:lumOff val="80000"/>
                            </a:schemeClr>
                          </a:solidFill>
                          <a:uFillTx/>
                        </a:rPr>
                        <a:t>Anterior </a:t>
                      </a:r>
                      <a:r>
                        <a:rPr dirty="0" err="1" lang="en-US" strike="noStrike" sz="1600" u="none">
                          <a:solidFill>
                            <a:schemeClr val="tx2">
                              <a:lumMod val="20000"/>
                              <a:lumOff val="80000"/>
                            </a:schemeClr>
                          </a:solidFill>
                          <a:uFillTx/>
                        </a:rPr>
                        <a:t>spinothalamic</a:t>
                      </a:r>
                      <a:r>
                        <a:rPr dirty="0" lang="en-US" strike="noStrike" sz="1600" u="none">
                          <a:solidFill>
                            <a:schemeClr val="tx2">
                              <a:lumMod val="20000"/>
                              <a:lumOff val="80000"/>
                            </a:schemeClr>
                          </a:solidFill>
                          <a:uFillTx/>
                        </a:rPr>
                        <a:t> tract</a:t>
                      </a:r>
                      <a:br>
                        <a:rPr dirty="0" lang="en-US" sz="1600">
                          <a:solidFill>
                            <a:schemeClr val="tx2">
                              <a:lumMod val="20000"/>
                              <a:lumOff val="80000"/>
                            </a:schemeClr>
                          </a:solidFill>
                          <a:uFillTx/>
                        </a:rPr>
                      </a:br>
                      <a:r>
                        <a:rPr b="1" dirty="0" lang="en-US" sz="1600">
                          <a:solidFill>
                            <a:srgbClr val="495354"/>
                          </a:solidFill>
                          <a:uFillTx/>
                          <a:latin typeface="PlutoSansMedium"/>
                        </a:rPr>
                        <a:t>Descending tracts:</a:t>
                      </a:r>
                      <a:br>
                        <a:rPr dirty="0" lang="en-US" sz="1600">
                          <a:solidFill>
                            <a:srgbClr val="495354"/>
                          </a:solidFill>
                          <a:uFillTx/>
                        </a:rPr>
                      </a:br>
                      <a:r>
                        <a:rPr dirty="0" lang="en-US" sz="1600">
                          <a:solidFill>
                            <a:srgbClr val="495354"/>
                          </a:solidFill>
                          <a:uFillTx/>
                        </a:rPr>
                        <a:t>- </a:t>
                      </a:r>
                      <a:r>
                        <a:rPr dirty="0" lang="en-US" sz="1600">
                          <a:solidFill>
                            <a:schemeClr val="tx2">
                              <a:lumMod val="20000"/>
                              <a:lumOff val="80000"/>
                            </a:schemeClr>
                          </a:solidFill>
                          <a:uFillTx/>
                        </a:rPr>
                        <a:t>Anterior </a:t>
                      </a:r>
                      <a:r>
                        <a:rPr dirty="0" err="1" lang="en-US" strike="noStrike" sz="1600" u="none">
                          <a:solidFill>
                            <a:schemeClr val="tx2">
                              <a:lumMod val="20000"/>
                              <a:lumOff val="80000"/>
                            </a:schemeClr>
                          </a:solidFill>
                          <a:uFillTx/>
                        </a:rPr>
                        <a:t>corticospinal</a:t>
                      </a:r>
                      <a:r>
                        <a:rPr dirty="0" lang="en-US" strike="noStrike" sz="1600" u="none">
                          <a:solidFill>
                            <a:schemeClr val="tx2">
                              <a:lumMod val="20000"/>
                              <a:lumOff val="80000"/>
                            </a:schemeClr>
                          </a:solidFill>
                          <a:uFillTx/>
                        </a:rPr>
                        <a:t> tract</a:t>
                      </a:r>
                      <a:br>
                        <a:rPr dirty="0" lang="en-US" sz="1600">
                          <a:solidFill>
                            <a:schemeClr val="tx2">
                              <a:lumMod val="20000"/>
                              <a:lumOff val="80000"/>
                            </a:schemeClr>
                          </a:solidFill>
                          <a:uFillTx/>
                        </a:rPr>
                      </a:br>
                      <a:r>
                        <a:rPr dirty="0" lang="en-US" sz="1600">
                          <a:solidFill>
                            <a:schemeClr val="tx2">
                              <a:lumMod val="20000"/>
                              <a:lumOff val="80000"/>
                            </a:schemeClr>
                          </a:solidFill>
                          <a:uFillTx/>
                        </a:rPr>
                        <a:t>- </a:t>
                      </a:r>
                      <a:r>
                        <a:rPr dirty="0" err="1" lang="en-US" sz="1600">
                          <a:solidFill>
                            <a:schemeClr val="tx2">
                              <a:lumMod val="20000"/>
                              <a:lumOff val="80000"/>
                            </a:schemeClr>
                          </a:solidFill>
                          <a:uFillTx/>
                        </a:rPr>
                        <a:t>Vestibulospinal</a:t>
                      </a:r>
                      <a:r>
                        <a:rPr dirty="0" lang="en-US" sz="1600">
                          <a:solidFill>
                            <a:schemeClr val="tx2">
                              <a:lumMod val="20000"/>
                              <a:lumOff val="80000"/>
                            </a:schemeClr>
                          </a:solidFill>
                          <a:uFillTx/>
                        </a:rPr>
                        <a:t> tract</a:t>
                      </a:r>
                      <a:br>
                        <a:rPr dirty="0" lang="en-US" sz="1600">
                          <a:solidFill>
                            <a:schemeClr val="tx2">
                              <a:lumMod val="20000"/>
                              <a:lumOff val="80000"/>
                            </a:schemeClr>
                          </a:solidFill>
                          <a:uFillTx/>
                        </a:rPr>
                      </a:br>
                      <a:r>
                        <a:rPr dirty="0" lang="en-US" sz="1600">
                          <a:solidFill>
                            <a:schemeClr val="tx2">
                              <a:lumMod val="20000"/>
                              <a:lumOff val="80000"/>
                            </a:schemeClr>
                          </a:solidFill>
                          <a:uFillTx/>
                        </a:rPr>
                        <a:t>- </a:t>
                      </a:r>
                      <a:r>
                        <a:rPr dirty="0" err="1" lang="en-US" sz="1600">
                          <a:solidFill>
                            <a:schemeClr val="tx2">
                              <a:lumMod val="20000"/>
                              <a:lumOff val="80000"/>
                            </a:schemeClr>
                          </a:solidFill>
                          <a:uFillTx/>
                        </a:rPr>
                        <a:t>Tectospinal</a:t>
                      </a:r>
                      <a:r>
                        <a:rPr dirty="0" lang="en-US" sz="1600">
                          <a:solidFill>
                            <a:schemeClr val="tx2">
                              <a:lumMod val="20000"/>
                              <a:lumOff val="80000"/>
                            </a:schemeClr>
                          </a:solidFill>
                          <a:uFillTx/>
                        </a:rPr>
                        <a:t> tract</a:t>
                      </a:r>
                      <a:br>
                        <a:rPr dirty="0" lang="en-US" sz="1600">
                          <a:solidFill>
                            <a:schemeClr val="tx2">
                              <a:lumMod val="20000"/>
                              <a:lumOff val="80000"/>
                            </a:schemeClr>
                          </a:solidFill>
                          <a:uFillTx/>
                        </a:rPr>
                      </a:br>
                      <a:r>
                        <a:rPr dirty="0" lang="en-US" sz="1600">
                          <a:solidFill>
                            <a:schemeClr val="tx2">
                              <a:lumMod val="20000"/>
                              <a:lumOff val="80000"/>
                            </a:schemeClr>
                          </a:solidFill>
                          <a:uFillTx/>
                        </a:rPr>
                        <a:t>- </a:t>
                      </a:r>
                      <a:r>
                        <a:rPr dirty="0" err="1" lang="en-US" sz="1600">
                          <a:solidFill>
                            <a:schemeClr val="tx2">
                              <a:lumMod val="20000"/>
                              <a:lumOff val="80000"/>
                            </a:schemeClr>
                          </a:solidFill>
                          <a:uFillTx/>
                        </a:rPr>
                        <a:t>Reticulospinal</a:t>
                      </a:r>
                      <a:r>
                        <a:rPr dirty="0" lang="en-US" sz="1600">
                          <a:solidFill>
                            <a:schemeClr val="tx2">
                              <a:lumMod val="20000"/>
                              <a:lumOff val="80000"/>
                            </a:schemeClr>
                          </a:solidFill>
                          <a:uFillTx/>
                        </a:rPr>
                        <a:t> tract</a:t>
                      </a:r>
                    </a:p>
                  </a:txBody>
                  <a:tcPr marB="95250" marL="142875" marR="142875" marT="95250"/>
                </a:tc>
              </a:tr>
              <a:tr h="3301197">
                <a:tc>
                  <a:txBody>
                    <a:bodyPr/>
                    <a:lstStyle/>
                    <a:p>
                      <a:pPr fontAlgn="t"/>
                      <a:r>
                        <a:rPr b="1" dirty="0" i="0" lang="en-US" sz="1600">
                          <a:solidFill>
                            <a:srgbClr val="495354"/>
                          </a:solidFill>
                          <a:uFillTx/>
                          <a:latin typeface="PlutoSansMedium"/>
                        </a:rPr>
                        <a:t>Lateral </a:t>
                      </a:r>
                      <a:r>
                        <a:rPr b="1" dirty="0" err="1" i="0" lang="en-US" sz="1600">
                          <a:solidFill>
                            <a:srgbClr val="495354"/>
                          </a:solidFill>
                          <a:uFillTx/>
                          <a:latin typeface="PlutoSansMedium"/>
                        </a:rPr>
                        <a:t>funiculus</a:t>
                      </a:r>
                      <a:endParaRPr b="1" dirty="0" i="0" lang="en-US" sz="1600">
                        <a:solidFill>
                          <a:srgbClr val="495354"/>
                        </a:solidFill>
                        <a:uFillTx/>
                        <a:latin typeface="PlutoSansMedium"/>
                      </a:endParaRPr>
                    </a:p>
                  </a:txBody>
                  <a:tcPr marB="95250" marL="142875" marR="142875" marT="95250"/>
                </a:tc>
                <a:tc>
                  <a:txBody>
                    <a:bodyPr/>
                    <a:lstStyle/>
                    <a:p>
                      <a:pPr fontAlgn="t"/>
                      <a:r>
                        <a:rPr b="1" dirty="0" lang="en-US" sz="1600">
                          <a:solidFill>
                            <a:srgbClr val="495354"/>
                          </a:solidFill>
                          <a:uFillTx/>
                          <a:latin typeface="PlutoSansMedium"/>
                        </a:rPr>
                        <a:t>Ascending tracts:</a:t>
                      </a:r>
                      <a:br>
                        <a:rPr dirty="0" lang="en-US" sz="1600">
                          <a:solidFill>
                            <a:srgbClr val="495354"/>
                          </a:solidFill>
                          <a:uFillTx/>
                        </a:rPr>
                      </a:br>
                      <a:r>
                        <a:rPr dirty="0" lang="en-US" sz="1600">
                          <a:solidFill>
                            <a:srgbClr val="495354"/>
                          </a:solidFill>
                          <a:uFillTx/>
                        </a:rPr>
                        <a:t>- Posterior </a:t>
                      </a:r>
                      <a:r>
                        <a:rPr dirty="0" err="1" lang="en-US" sz="1600">
                          <a:solidFill>
                            <a:srgbClr val="495354"/>
                          </a:solidFill>
                          <a:uFillTx/>
                        </a:rPr>
                        <a:t>spinocerebellar</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Anterior </a:t>
                      </a:r>
                      <a:r>
                        <a:rPr dirty="0" err="1" lang="en-US" sz="1600">
                          <a:solidFill>
                            <a:srgbClr val="495354"/>
                          </a:solidFill>
                          <a:uFillTx/>
                        </a:rPr>
                        <a:t>spinocerebellar</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Lateral </a:t>
                      </a:r>
                      <a:r>
                        <a:rPr dirty="0" err="1" lang="en-US" sz="1600">
                          <a:solidFill>
                            <a:srgbClr val="495354"/>
                          </a:solidFill>
                          <a:uFillTx/>
                        </a:rPr>
                        <a:t>spinothalamic</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Spinotectal</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Posterolateral</a:t>
                      </a:r>
                      <a:r>
                        <a:rPr dirty="0" lang="en-US" sz="1600">
                          <a:solidFill>
                            <a:srgbClr val="495354"/>
                          </a:solidFill>
                          <a:uFillTx/>
                        </a:rPr>
                        <a:t> tract of </a:t>
                      </a:r>
                      <a:r>
                        <a:rPr dirty="0" err="1" lang="en-US" sz="1600">
                          <a:solidFill>
                            <a:srgbClr val="495354"/>
                          </a:solidFill>
                          <a:uFillTx/>
                        </a:rPr>
                        <a:t>Lissauer</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Spinoreticular</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Spino-olivary</a:t>
                      </a:r>
                      <a:r>
                        <a:rPr dirty="0" lang="en-US" sz="1600">
                          <a:solidFill>
                            <a:srgbClr val="495354"/>
                          </a:solidFill>
                          <a:uFillTx/>
                        </a:rPr>
                        <a:t> tract</a:t>
                      </a:r>
                      <a:br>
                        <a:rPr dirty="0" lang="en-US" sz="1600">
                          <a:solidFill>
                            <a:srgbClr val="495354"/>
                          </a:solidFill>
                          <a:uFillTx/>
                        </a:rPr>
                      </a:br>
                      <a:r>
                        <a:rPr b="1" dirty="0" lang="en-US" sz="1600">
                          <a:solidFill>
                            <a:srgbClr val="495354"/>
                          </a:solidFill>
                          <a:uFillTx/>
                          <a:latin typeface="PlutoSansMedium"/>
                        </a:rPr>
                        <a:t>Descending tracts:</a:t>
                      </a:r>
                      <a:br>
                        <a:rPr dirty="0" lang="en-US" sz="1600">
                          <a:solidFill>
                            <a:srgbClr val="495354"/>
                          </a:solidFill>
                          <a:uFillTx/>
                        </a:rPr>
                      </a:br>
                      <a:r>
                        <a:rPr dirty="0" lang="en-US" sz="1600">
                          <a:solidFill>
                            <a:srgbClr val="495354"/>
                          </a:solidFill>
                          <a:uFillTx/>
                        </a:rPr>
                        <a:t>- Lateral </a:t>
                      </a:r>
                      <a:r>
                        <a:rPr dirty="0" err="1" lang="en-US" sz="1600">
                          <a:solidFill>
                            <a:srgbClr val="495354"/>
                          </a:solidFill>
                          <a:uFillTx/>
                        </a:rPr>
                        <a:t>corticospinal</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Rubrospinal</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Lateral </a:t>
                      </a:r>
                      <a:r>
                        <a:rPr dirty="0" err="1" lang="en-US" sz="1600">
                          <a:solidFill>
                            <a:srgbClr val="495354"/>
                          </a:solidFill>
                          <a:uFillTx/>
                        </a:rPr>
                        <a:t>reticulospinal</a:t>
                      </a:r>
                      <a:r>
                        <a:rPr dirty="0" lang="en-US" sz="1600">
                          <a:solidFill>
                            <a:srgbClr val="495354"/>
                          </a:solidFill>
                          <a:uFillTx/>
                        </a:rPr>
                        <a:t> tract</a:t>
                      </a:r>
                      <a:br>
                        <a:rPr dirty="0" lang="en-US" sz="1600">
                          <a:solidFill>
                            <a:srgbClr val="495354"/>
                          </a:solidFill>
                          <a:uFillTx/>
                        </a:rPr>
                      </a:br>
                      <a:r>
                        <a:rPr dirty="0" lang="en-US" sz="1600">
                          <a:solidFill>
                            <a:srgbClr val="495354"/>
                          </a:solidFill>
                          <a:uFillTx/>
                        </a:rPr>
                        <a:t>- Descending autonomic tracts</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Olivospinal</a:t>
                      </a:r>
                      <a:r>
                        <a:rPr dirty="0" lang="en-US" sz="1600">
                          <a:solidFill>
                            <a:srgbClr val="495354"/>
                          </a:solidFill>
                          <a:uFillTx/>
                        </a:rPr>
                        <a:t> tract</a:t>
                      </a:r>
                    </a:p>
                  </a:txBody>
                  <a:tcPr marB="95250" marL="142875" marR="142875" marT="95250"/>
                </a:tc>
              </a:tr>
              <a:tr h="829979">
                <a:tc>
                  <a:txBody>
                    <a:bodyPr/>
                    <a:lstStyle/>
                    <a:p>
                      <a:pPr fontAlgn="t"/>
                      <a:r>
                        <a:rPr b="1" dirty="0" i="0" lang="en-US" sz="1600">
                          <a:solidFill>
                            <a:srgbClr val="495354"/>
                          </a:solidFill>
                          <a:uFillTx/>
                          <a:latin typeface="PlutoSansMedium"/>
                        </a:rPr>
                        <a:t>Posterior </a:t>
                      </a:r>
                      <a:r>
                        <a:rPr b="1" dirty="0" err="1" i="0" lang="en-US" sz="1600">
                          <a:solidFill>
                            <a:srgbClr val="495354"/>
                          </a:solidFill>
                          <a:uFillTx/>
                          <a:latin typeface="PlutoSansMedium"/>
                        </a:rPr>
                        <a:t>funiculus</a:t>
                      </a:r>
                      <a:endParaRPr b="1" dirty="0" i="0" lang="en-US" sz="1600">
                        <a:solidFill>
                          <a:srgbClr val="495354"/>
                        </a:solidFill>
                        <a:uFillTx/>
                        <a:latin typeface="PlutoSansMedium"/>
                      </a:endParaRPr>
                    </a:p>
                  </a:txBody>
                  <a:tcPr marB="95250" marL="142875" marR="142875" marT="95250"/>
                </a:tc>
                <a:tc>
                  <a:txBody>
                    <a:bodyPr/>
                    <a:lstStyle/>
                    <a:p>
                      <a:pPr fontAlgn="t"/>
                      <a:r>
                        <a:rPr b="1" dirty="0" lang="en-US" sz="1600">
                          <a:solidFill>
                            <a:srgbClr val="495354"/>
                          </a:solidFill>
                          <a:uFillTx/>
                          <a:latin typeface="PlutoSansMedium"/>
                        </a:rPr>
                        <a:t>Ascending tracts:</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Gracile</a:t>
                      </a:r>
                      <a:r>
                        <a:rPr dirty="0" lang="en-US" sz="1600">
                          <a:solidFill>
                            <a:srgbClr val="495354"/>
                          </a:solidFill>
                          <a:uFillTx/>
                        </a:rPr>
                        <a:t> fasciculus of </a:t>
                      </a:r>
                      <a:r>
                        <a:rPr dirty="0" err="1" lang="en-US" sz="1600">
                          <a:solidFill>
                            <a:srgbClr val="495354"/>
                          </a:solidFill>
                          <a:uFillTx/>
                        </a:rPr>
                        <a:t>Gol</a:t>
                      </a:r>
                      <a:br>
                        <a:rPr dirty="0" lang="en-US" sz="1600">
                          <a:solidFill>
                            <a:srgbClr val="495354"/>
                          </a:solidFill>
                          <a:uFillTx/>
                        </a:rPr>
                      </a:br>
                      <a:r>
                        <a:rPr dirty="0" lang="en-US" sz="1600">
                          <a:solidFill>
                            <a:srgbClr val="495354"/>
                          </a:solidFill>
                          <a:uFillTx/>
                        </a:rPr>
                        <a:t>- </a:t>
                      </a:r>
                      <a:r>
                        <a:rPr dirty="0" err="1" lang="en-US" sz="1600">
                          <a:solidFill>
                            <a:srgbClr val="495354"/>
                          </a:solidFill>
                          <a:uFillTx/>
                        </a:rPr>
                        <a:t>Cuneate</a:t>
                      </a:r>
                      <a:r>
                        <a:rPr dirty="0" lang="en-US" sz="1600">
                          <a:solidFill>
                            <a:srgbClr val="495354"/>
                          </a:solidFill>
                          <a:uFillTx/>
                        </a:rPr>
                        <a:t> fasciculus of </a:t>
                      </a:r>
                      <a:r>
                        <a:rPr dirty="0" err="1" lang="en-US" sz="1600">
                          <a:solidFill>
                            <a:srgbClr val="495354"/>
                          </a:solidFill>
                          <a:uFillTx/>
                        </a:rPr>
                        <a:t>Burdach</a:t>
                      </a:r>
                      <a:endParaRPr dirty="0" lang="en-US" sz="1600">
                        <a:solidFill>
                          <a:srgbClr val="495354"/>
                        </a:solidFill>
                        <a:uFillTx/>
                      </a:endParaRPr>
                    </a:p>
                  </a:txBody>
                  <a:tcPr marB="95250" marL="142875" marR="142875" marT="95250"/>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Заголовок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rPr>
              <a:t>LEARNING OUTCOMES</a:t>
            </a:r>
            <a:endParaRPr dirty="0" lang="ru-RU">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371600"/>
            <a:ext cx="8229600" cy="5029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r>
              <a:rPr dirty="0" lang="en-US" u="sng">
                <a:uFillTx/>
              </a:rPr>
              <a:t>As a result of the lesson you will be able to:</a:t>
            </a:r>
          </a:p>
          <a:p>
            <a:pPr>
              <a:buNone/>
            </a:pPr>
            <a:endParaRPr dirty="0" lang="en-US" u="sng">
              <a:uFillTx/>
            </a:endParaRPr>
          </a:p>
          <a:p>
            <a:pPr>
              <a:buFont charset="2" pitchFamily="2" typeface="Wingdings"/>
              <a:buChar char="ü"/>
            </a:pPr>
            <a:r>
              <a:rPr b="1" dirty="0" i="1" lang="en-US">
                <a:uFillTx/>
              </a:rPr>
              <a:t>Identify the parts of spinal cord in the model;</a:t>
            </a:r>
          </a:p>
          <a:p>
            <a:pPr>
              <a:buFont charset="2" pitchFamily="2" typeface="Wingdings"/>
              <a:buChar char="ü"/>
            </a:pPr>
            <a:r>
              <a:rPr b="1" dirty="0" i="1" lang="en-US">
                <a:uFillTx/>
              </a:rPr>
              <a:t>Identify the </a:t>
            </a:r>
            <a:r>
              <a:rPr b="1" dirty="0" err="1" i="1" lang="en-US">
                <a:uFillTx/>
              </a:rPr>
              <a:t>innervation</a:t>
            </a:r>
            <a:r>
              <a:rPr b="1" dirty="0" i="1" lang="en-US">
                <a:uFillTx/>
              </a:rPr>
              <a:t> of the spinal cord’s branches;</a:t>
            </a:r>
          </a:p>
          <a:p>
            <a:pPr>
              <a:buFont charset="2" pitchFamily="2" typeface="Wingdings"/>
              <a:buChar char="ü"/>
            </a:pPr>
            <a:r>
              <a:rPr b="1" dirty="0" i="1" lang="en-US">
                <a:uFillTx/>
              </a:rPr>
              <a:t>State the three principal functions of the spinal cord;</a:t>
            </a:r>
          </a:p>
          <a:p>
            <a:pPr>
              <a:buFont charset="2" pitchFamily="2" typeface="Wingdings"/>
              <a:buChar char="ü"/>
            </a:pPr>
            <a:r>
              <a:rPr b="1" dirty="0" i="1" lang="en-US">
                <a:uFillTx/>
              </a:rPr>
              <a:t>Describe its gross and microscopic structure;</a:t>
            </a:r>
          </a:p>
          <a:p>
            <a:pPr>
              <a:buFont charset="2" pitchFamily="2" typeface="Wingdings"/>
              <a:buChar char="ü"/>
            </a:pPr>
            <a:r>
              <a:rPr b="1" dirty="0" i="1" lang="en-US">
                <a:uFillTx/>
              </a:rPr>
              <a:t>Trace the pathways followed by nerve signals travelling up and down the spinal cord</a:t>
            </a:r>
            <a:r>
              <a:rPr b="1" dirty="0" lang="en-US">
                <a:uFillTx/>
              </a:rPr>
              <a:t>.</a:t>
            </a:r>
            <a:endParaRPr b="1" dirty="0" lang="ru-R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Заголовок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b="1" dirty="0" lang="ru-RU">
                <a:solidFill>
                  <a:schemeClr val="tx2">
                    <a:lumMod val="50000"/>
                  </a:schemeClr>
                </a:solidFill>
                <a:uFillTx/>
              </a:rPr>
              <a:t>1</a:t>
            </a:r>
            <a:r>
              <a:rPr b="1" dirty="0" lang="en-US">
                <a:solidFill>
                  <a:schemeClr val="tx2">
                    <a:lumMod val="50000"/>
                  </a:schemeClr>
                </a:solidFill>
                <a:uFillTx/>
              </a:rPr>
              <a:t>. Identify the parts of spinal cord in the model</a:t>
            </a:r>
            <a:endParaRPr b="1" dirty="0" lang="ru-RU">
              <a:solidFill>
                <a:schemeClr val="tx2">
                  <a:lumMod val="50000"/>
                </a:scheme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Содержимое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0"/>
            <a:ext cx="4267200"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r>
              <a:rPr dirty="0" lang="en-US">
                <a:uFillTx/>
              </a:rPr>
              <a:t>The  </a:t>
            </a:r>
            <a:r>
              <a:rPr dirty="0" i="1" lang="en-US">
                <a:solidFill>
                  <a:srgbClr val="C00000"/>
                </a:solidFill>
                <a:uFillTx/>
              </a:rPr>
              <a:t>spinal  cord  </a:t>
            </a:r>
            <a:r>
              <a:rPr dirty="0" lang="en-US">
                <a:uFillTx/>
              </a:rPr>
              <a:t>is an organ of the central nervous system located in the vertebral canal.</a:t>
            </a:r>
            <a:endParaRPr dirty="0" lang="ru-RU">
              <a:uFillTx/>
            </a:endParaRPr>
          </a:p>
          <a:p>
            <a:r>
              <a:rPr dirty="0" lang="en-US">
                <a:uFillTx/>
              </a:rPr>
              <a:t>It has cylinder-like shape  and arises from the brainstem at the foramen magnum of the skull. </a:t>
            </a:r>
          </a:p>
          <a:p>
            <a:r>
              <a:rPr dirty="0" lang="en-US">
                <a:uFillTx/>
              </a:rPr>
              <a:t>At the top it goes into medulla oblongata</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booring\work work\лекции\spinal cord\формаен.jpg" id="2150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257800" y="1828800"/>
            <a:ext cx="3203058" cy="37338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Прямоугольник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57800" y="5791200"/>
            <a:ext cx="3886200" cy="43088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dirty="0" lang="en-US" sz="1100">
                <a:uFillTx/>
              </a:rPr>
              <a:t>https://favpng.com/png_view/image-of-skull-base-of-skull-foramen-magnum-bone-anatomy-png/St3Nvg22</a:t>
            </a:r>
            <a:endParaRPr dirty="0" lang="ru-RU" sz="11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rnd" cmpd="sng" w="9525">
          <a:solidFill>
            <a:schemeClr val="phClr">
              <a:shade val="95000"/>
              <a:satMod val="105000"/>
            </a:schemeClr>
          </a:solidFill>
          <a:prstDash val="solid"/>
        </a:ln>
        <a:ln algn="ctr" cap="rnd" cmpd="sng" w="25400">
          <a:solidFill>
            <a:schemeClr val="phClr"/>
          </a:solidFill>
          <a:prstDash val="solid"/>
        </a:ln>
        <a:ln algn="ctr" cap="rnd" cmpd="sng" w="38100">
          <a:solidFill>
            <a:schemeClr val="phClr"/>
          </a:solidFill>
          <a:prstDash val="solid"/>
        </a:ln>
      </a:lnStyleLst>
      <a:effectStyleLst>
        <a:effectStyle>
          <a:effectLst>
            <a:outerShdw blurRad="40000" dir="5400000" dist="20000">
              <a:srgbClr val="000000">
                <a:alpha val="38000"/>
              </a:srgbClr>
            </a:outerShdw>
          </a:effectLst>
        </a:effectStyle>
        <a:effectStyle>
          <a:effectLst>
            <a:outerShdw blurRad="40000" dir="5400000" dist="23000">
              <a:srgbClr val="000000">
                <a:alpha val="35000"/>
              </a:srgbClr>
            </a:outerShdw>
          </a:effectLst>
        </a:effectStyle>
        <a:effectStyle>
          <a:effectLst>
            <a:outerShdw blurRad="4000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200000" l="100000" r="100000" t="-60000"/>
          </a:path>
        </a:gradFill>
        <a:gradFill rotWithShape="1">
          <a:gsLst>
            <a:gs pos="0">
              <a:schemeClr val="phClr">
                <a:tint val="80000"/>
                <a:satMod val="300000"/>
              </a:schemeClr>
            </a:gs>
            <a:gs pos="100000">
              <a:schemeClr val="phClr">
                <a:shade val="30000"/>
                <a:satMod val="200000"/>
              </a:schemeClr>
            </a:gs>
          </a:gsLst>
          <a:path path="circle">
            <a:fillToRect b="100000" l="100000" r="100000" t="10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697</TotalTime>
  <Words>4209</Words>
  <Application>Microsoft Office PowerPoint</Application>
  <PresentationFormat>On-screen Show (4:3)</PresentationFormat>
  <Paragraphs>348</Paragraphs>
  <Slides>71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Aari</vt:lpstr>
      <vt:lpstr>Academy Engraved LET</vt:lpstr>
      <vt:lpstr>Arial</vt:lpstr>
      <vt:lpstr>Calibri</vt:lpstr>
      <vt:lpstr>Georgia</vt:lpstr>
      <vt:lpstr>Helvetica</vt:lpstr>
      <vt:lpstr>PlutoSansMedium</vt:lpstr>
      <vt:lpstr>Trebuchet MS</vt:lpstr>
      <vt:lpstr>Wingdings</vt:lpstr>
      <vt:lpstr>Office Theme</vt:lpstr>
      <vt:lpstr>PowerPoint Presentation</vt:lpstr>
      <vt:lpstr>Overview of Nervous System</vt:lpstr>
      <vt:lpstr>Two Major Anatomical Subdivisions of Nervous System</vt:lpstr>
      <vt:lpstr>Subdivisions of Nervous System</vt:lpstr>
      <vt:lpstr>PowerPoint Presentation</vt:lpstr>
      <vt:lpstr>PowerPoint Presentation</vt:lpstr>
      <vt:lpstr>PowerPoint Presentation</vt:lpstr>
      <vt:lpstr>LEARNING OUTCOMES</vt:lpstr>
      <vt:lpstr>1. Identify the parts of spinal cord in the model</vt:lpstr>
      <vt:lpstr>PowerPoint Presentation</vt:lpstr>
      <vt:lpstr>PowerPoint Presentation</vt:lpstr>
      <vt:lpstr>PowerPoint Presentation</vt:lpstr>
      <vt:lpstr>PowerPoint Presentation</vt:lpstr>
      <vt:lpstr>PowerPoint Presentation</vt:lpstr>
      <vt:lpstr>2. Identify the innervation of the spinal 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State the three principal functions of the spinal cord</vt:lpstr>
      <vt:lpstr>PowerPoint Presentation</vt:lpstr>
      <vt:lpstr>PowerPoint Presentation</vt:lpstr>
      <vt:lpstr>PowerPoint Presentation</vt:lpstr>
      <vt:lpstr>4. Describe its gross and microscopic structure </vt:lpstr>
      <vt:lpstr>PowerPoint Presentation</vt:lpstr>
      <vt:lpstr>In which cases sample of CSF is needed?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Trace the pathways followed by nerve signals travelling up and down the spinal 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nitatyanaurievna@gmail.com</cp:lastModifiedBy>
  <cp:revision>78</cp:revision>
  <dcterms:modified xsi:type="dcterms:W3CDTF">2020-09-17T14:55:52Z</dcterms:modified>
</cp:coreProperties>
</file>